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6"/>
  </p:notesMasterIdLst>
  <p:sldIdLst>
    <p:sldId id="256" r:id="rId5"/>
  </p:sldIdLst>
  <p:sldSz cx="51206400" cy="25603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6CCF3"/>
    <a:srgbClr val="7BB6D9"/>
    <a:srgbClr val="4BFA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2613"/>
    <p:restoredTop sz="96208"/>
  </p:normalViewPr>
  <p:slideViewPr>
    <p:cSldViewPr snapToGrid="0">
      <p:cViewPr varScale="1">
        <p:scale>
          <a:sx n="33" d="100"/>
          <a:sy n="33" d="100"/>
        </p:scale>
        <p:origin x="416" y="27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0AE955-D6B0-1D4D-82BD-80787C6CDC72}" type="datetimeFigureOut">
              <a:rPr lang="en-US" smtClean="0"/>
              <a:t>9/23/20</a:t>
            </a:fld>
            <a:endParaRPr lang="en-US"/>
          </a:p>
        </p:txBody>
      </p:sp>
      <p:sp>
        <p:nvSpPr>
          <p:cNvPr id="4" name="Slide Image Placeholder 3"/>
          <p:cNvSpPr>
            <a:spLocks noGrp="1" noRot="1" noChangeAspect="1"/>
          </p:cNvSpPr>
          <p:nvPr>
            <p:ph type="sldImg" idx="2"/>
          </p:nvPr>
        </p:nvSpPr>
        <p:spPr>
          <a:xfrm>
            <a:off x="342900" y="1143000"/>
            <a:ext cx="61722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E316DE-D628-B440-81B2-004BE862D94B}" type="slidenum">
              <a:rPr lang="en-US" smtClean="0"/>
              <a:t>‹#›</a:t>
            </a:fld>
            <a:endParaRPr lang="en-US"/>
          </a:p>
        </p:txBody>
      </p:sp>
    </p:spTree>
    <p:extLst>
      <p:ext uri="{BB962C8B-B14F-4D97-AF65-F5344CB8AC3E}">
        <p14:creationId xmlns:p14="http://schemas.microsoft.com/office/powerpoint/2010/main" val="3662527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b="1" dirty="0">
                <a:solidFill>
                  <a:schemeClr val="accent1">
                    <a:lumMod val="50000"/>
                  </a:schemeClr>
                </a:solidFill>
                <a:ea typeface="Segoe UI Black" panose="020B0A02040204020203" pitchFamily="34" charset="0"/>
                <a:cs typeface="Segoe UI Semibold" panose="020B0702040204020203" pitchFamily="34" charset="0"/>
              </a:rPr>
              <a:t>International Space Station Servicing Robot</a:t>
            </a:r>
            <a:endParaRPr lang="en-US" sz="9600" dirty="0">
              <a:solidFill>
                <a:schemeClr val="accent1">
                  <a:lumMod val="50000"/>
                </a:schemeClr>
              </a:solidFill>
              <a:ea typeface="Segoe UI Black" panose="020B0A02040204020203" pitchFamily="34" charset="0"/>
              <a:cs typeface="Segoe UI Semibold" panose="020B07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Authors: </a:t>
            </a:r>
            <a:r>
              <a:rPr lang="en-US" sz="1200" dirty="0">
                <a:latin typeface="Calibri" panose="020F0502020204030204" pitchFamily="34" charset="0"/>
                <a:cs typeface="Calibri" panose="020F0502020204030204" pitchFamily="34" charset="0"/>
              </a:rPr>
              <a:t>Samantha Glassner, Lamia Farah, Daniel Fisher, William Spencer, Erica Traini, and Dr. Marilyn Minus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Department of Mechanical Engineering, Northeastern University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pPr defTabSz="914400" eaLnBrk="0" fontAlgn="base" hangingPunct="0">
              <a:spcBef>
                <a:spcPct val="0"/>
              </a:spcBef>
              <a:spcAft>
                <a:spcPct val="0"/>
              </a:spcAft>
            </a:pPr>
            <a:r>
              <a:rPr lang="en-US" altLang="en-US" sz="1200" b="1" i="1" kern="1200" dirty="0">
                <a:solidFill>
                  <a:srgbClr val="000000"/>
                </a:solidFill>
                <a:latin typeface="+mn-lt"/>
                <a:ea typeface="Times New Roman" panose="02020603050405020304" pitchFamily="18" charset="0"/>
                <a:cs typeface="Segoe UI Light" panose="020B0502040204020203" pitchFamily="34" charset="0"/>
              </a:rPr>
              <a:t>	Astronaut time aboard the International Space Station (ISS) is in short supply and extremely valuable. While most of their time on the ISS is spent contributing to groundbreaking experiments, they also must perform monotonous maintenance tasks. An example of one of these tasks is the routine cleaning of handrails that the astronauts use to traverse the inside of the ISS. This team dedicated our senior capstone research project to designing and prototyping an autonomous robot that will navigate along the internal walls of the ISS to perform an example servicing task of cleaning blue handrails; freeing astronaut time for more scientific experimentation.  The main design focus-areas were condensed into (1) Cleaning, how the robot will clean the handrails; (2) Navigation, how the robot will traverse the ISS; and (3) Locomotion, how the robot will move along the ISS walls in zero-gravity. A design comprised of a four wheeled robot, a novel soft robotic cleaning mechanism, and an on-board Raspberry Pi controlled Simultaneous Localization and Mapping (SLAM) and handrail detection system was created.</a:t>
            </a:r>
            <a:r>
              <a:rPr lang="en-US" altLang="en-US" sz="1200" b="1" i="1" kern="1200" dirty="0">
                <a:solidFill>
                  <a:schemeClr val="tx1"/>
                </a:solidFill>
                <a:latin typeface="+mn-lt"/>
                <a:ea typeface="+mn-ea"/>
                <a:cs typeface="Segoe UI Light" panose="020B0502040204020203" pitchFamily="34" charset="0"/>
              </a:rPr>
              <a:t> </a:t>
            </a:r>
          </a:p>
          <a:p>
            <a:pPr defTabSz="914400" eaLnBrk="0" fontAlgn="base" hangingPunct="0">
              <a:spcBef>
                <a:spcPct val="0"/>
              </a:spcBef>
              <a:spcAft>
                <a:spcPct val="0"/>
              </a:spcAft>
            </a:pPr>
            <a:endParaRPr lang="en-US" altLang="en-US" sz="1200" b="1" i="1" kern="1200" dirty="0">
              <a:solidFill>
                <a:schemeClr val="tx1"/>
              </a:solidFill>
              <a:latin typeface="+mn-lt"/>
              <a:ea typeface="+mn-ea"/>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b="1" dirty="0">
                <a:solidFill>
                  <a:schemeClr val="accent1">
                    <a:lumMod val="50000"/>
                  </a:schemeClr>
                </a:solidFill>
                <a:latin typeface="Calibri" panose="020F0502020204030204" pitchFamily="34" charset="0"/>
                <a:ea typeface="Segoe UI Black" panose="020B0A02040204020203" pitchFamily="34" charset="0"/>
                <a:cs typeface="Calibri" panose="020F0502020204030204" pitchFamily="34" charset="0"/>
              </a:rPr>
              <a:t>Section 1: Cleaning</a:t>
            </a:r>
            <a:endParaRPr lang="en-US" sz="1200" dirty="0">
              <a:solidFill>
                <a:schemeClr val="accent1">
                  <a:lumMod val="50000"/>
                </a:schemeClr>
              </a:solidFill>
              <a:latin typeface="Calibri" panose="020F0502020204030204" pitchFamily="34" charset="0"/>
              <a:ea typeface="Segoe UI Black" panose="020B0A02040204020203" pitchFamily="34" charset="0"/>
              <a:cs typeface="Calibri" panose="020F0502020204030204" pitchFamily="34" charset="0"/>
            </a:endParaRPr>
          </a:p>
          <a:p>
            <a:endParaRPr lang="en-US" sz="1200" b="1"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soft robotic cleaning mechanism was designed with cleaning solution irrigation tubes and vibration motors embedded in the silicon. This soft component was encased in a hard 3d printed housing with clip in points for the astronauts to install a lint-free wipe. The cleaning mechanism was connected it to the robot with a single degree of freedom arm. </a:t>
            </a:r>
          </a:p>
          <a:p>
            <a:endParaRPr lang="en-US" altLang="en-US" sz="1200" b="1" i="1" kern="1200" dirty="0">
              <a:solidFill>
                <a:schemeClr val="tx1"/>
              </a:solidFill>
              <a:latin typeface="+mn-lt"/>
              <a:ea typeface="+mn-ea"/>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1">
                    <a:lumMod val="50000"/>
                  </a:schemeClr>
                </a:solidFill>
                <a:ea typeface="Segoe UI Black" panose="020B0A02040204020203" pitchFamily="34" charset="0"/>
                <a:cs typeface="Segoe UI Semibold" panose="020B0702040204020203" pitchFamily="34" charset="0"/>
              </a:rPr>
              <a:t>Section 2: Navigation</a:t>
            </a:r>
            <a:endParaRPr lang="en-US" altLang="en-US" sz="1200" b="1" i="1" kern="1200" dirty="0">
              <a:solidFill>
                <a:schemeClr val="tx1"/>
              </a:solidFill>
              <a:latin typeface="+mn-lt"/>
              <a:ea typeface="+mn-ea"/>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i="1" kern="1200" dirty="0">
              <a:solidFill>
                <a:schemeClr val="tx1"/>
              </a:solidFill>
              <a:latin typeface="+mn-lt"/>
              <a:ea typeface="+mn-ea"/>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latin typeface="+mn-lt"/>
                <a:ea typeface="Times New Roman" panose="02020603050405020304" pitchFamily="18" charset="0"/>
                <a:cs typeface="Segoe UI Light" panose="020B0502040204020203" pitchFamily="34" charset="0"/>
              </a:rPr>
              <a:t>To allow the robot to “see” handrails and obstacles while knowing its position in space the following sensors and cameras were utilized: (1) a 2D camera was used to detect handrails, (2) a 2D Light Detection and Ranging (LiDAR) to implement a SLAM algorithm to construct a map of an environment and localize the robot in space, and  (3) </a:t>
            </a:r>
            <a:r>
              <a:rPr lang="en-US" sz="1200" kern="1200" dirty="0">
                <a:solidFill>
                  <a:schemeClr val="tx1"/>
                </a:solidFill>
                <a:effectLst/>
                <a:latin typeface="+mn-lt"/>
                <a:ea typeface="+mn-ea"/>
                <a:cs typeface="+mn-cs"/>
              </a:rPr>
              <a:t>infrared (IR) distance sensors and passive infrared (PIR) motion detection sensors </a:t>
            </a:r>
            <a:r>
              <a:rPr lang="en-US" sz="1200" kern="1200" dirty="0">
                <a:solidFill>
                  <a:srgbClr val="000000"/>
                </a:solidFill>
                <a:latin typeface="+mn-lt"/>
                <a:ea typeface="Times New Roman" panose="02020603050405020304" pitchFamily="18" charset="0"/>
                <a:cs typeface="Segoe UI Light" panose="020B0502040204020203" pitchFamily="34" charset="0"/>
              </a:rPr>
              <a:t>to avoid fixed and moving obstacles respectively. </a:t>
            </a:r>
            <a:endParaRPr lang="en-US" sz="1200" kern="1200" dirty="0">
              <a:solidFill>
                <a:schemeClr val="tx1"/>
              </a:solidFill>
              <a:effectLst/>
              <a:latin typeface="+mn-lt"/>
              <a:ea typeface="Arial" panose="020B0604020202020204" pitchFamily="34" charset="0"/>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i="1" kern="1200" dirty="0">
              <a:solidFill>
                <a:schemeClr val="tx1"/>
              </a:solidFill>
              <a:latin typeface="+mn-lt"/>
              <a:ea typeface="+mn-ea"/>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1">
                    <a:lumMod val="50000"/>
                  </a:schemeClr>
                </a:solidFill>
                <a:ea typeface="Segoe UI Black" panose="020B0A02040204020203" pitchFamily="34" charset="0"/>
                <a:cs typeface="Segoe UI Semibold" panose="020B0702040204020203" pitchFamily="34" charset="0"/>
              </a:rPr>
              <a:t>Section 3: Locomotion</a:t>
            </a:r>
            <a:endParaRPr lang="en-US" altLang="en-US" sz="1200" b="1" i="1" kern="1200" dirty="0">
              <a:solidFill>
                <a:schemeClr val="tx1"/>
              </a:solidFill>
              <a:latin typeface="+mn-lt"/>
              <a:ea typeface="+mn-ea"/>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i="1" kern="1200" dirty="0">
              <a:solidFill>
                <a:schemeClr val="tx1"/>
              </a:solidFill>
              <a:latin typeface="+mn-lt"/>
              <a:ea typeface="+mn-ea"/>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latin typeface="+mn-lt"/>
                <a:ea typeface="Times New Roman" panose="02020603050405020304" pitchFamily="18" charset="0"/>
                <a:cs typeface="Segoe UI Light" panose="020B0502040204020203" pitchFamily="34" charset="0"/>
              </a:rPr>
              <a:t>The locomotion aspect of the robot consisted of how the robot would move through the ISS in addition to how it would adhere to the walls of ISS in zero-gravity. To limit the complexity of navigating certain corners of the ISS and turning, the wheeled robot with tank-drive wheels was chosen. The two drive motors were equipped with encoders to feed back into the navigation system. A ducted propeller was mounted to the top of the robot to provide continuous down force to keep the vehicle adhered to the walls.</a:t>
            </a:r>
            <a:endParaRPr lang="en-US" sz="1200" kern="1200" dirty="0">
              <a:solidFill>
                <a:schemeClr val="tx1"/>
              </a:solidFill>
              <a:effectLst/>
              <a:latin typeface="+mn-lt"/>
              <a:ea typeface="Arial" panose="020B0604020202020204" pitchFamily="34" charset="0"/>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i="1" kern="1200" dirty="0">
              <a:solidFill>
                <a:schemeClr val="tx1"/>
              </a:solidFill>
              <a:latin typeface="+mn-lt"/>
              <a:ea typeface="+mn-ea"/>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1">
                    <a:lumMod val="50000"/>
                  </a:schemeClr>
                </a:solidFill>
                <a:latin typeface="Calibri" panose="020F0502020204030204" pitchFamily="34" charset="0"/>
                <a:ea typeface="Segoe UI Black" panose="020B0A02040204020203" pitchFamily="34" charset="0"/>
                <a:cs typeface="Calibri" panose="020F0502020204030204" pitchFamily="34" charset="0"/>
              </a:rPr>
              <a:t>Section 4: Analytical Investigation</a:t>
            </a:r>
            <a:endParaRPr lang="en-US" sz="1200" dirty="0">
              <a:solidFill>
                <a:schemeClr val="accent1">
                  <a:lumMod val="50000"/>
                </a:schemeClr>
              </a:solidFill>
              <a:latin typeface="Calibri" panose="020F0502020204030204" pitchFamily="34" charset="0"/>
              <a:ea typeface="Segoe UI Black" panose="020B0A02040204020203"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i="1" kern="1200" dirty="0">
              <a:solidFill>
                <a:schemeClr val="tx1"/>
              </a:solidFill>
              <a:latin typeface="+mn-lt"/>
              <a:ea typeface="+mn-ea"/>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latin typeface="+mn-lt"/>
                <a:ea typeface="Times New Roman" panose="02020603050405020304" pitchFamily="18" charset="0"/>
                <a:cs typeface="Segoe UI Light" panose="020B0502040204020203" pitchFamily="34" charset="0"/>
              </a:rPr>
              <a:t>To help understand the geometric constraints of the vehicle, the team has simulated the robot’s ability to navigate the corners and steps of the space station, as well as the ability to drive over obstacles, was confirmed. The team simulated vehicle navigation operations using Matplotlib python plotting. Acoustic analysis was employed to determine that the vehicle satisfies ISS environmental requirements for noise. The quality of the wetting of the wipe, the intensity of the vibration, as well as the inflation of the soft robot were guided by simulation methods and empirical data, and were demonstrated using the first version of the soft robot. The accuracy of the camera’s handrail detection, as well as the determination of the handrail distance, was tested by doing static tests with a 3D printed mock handrail.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latin typeface="+mn-lt"/>
                <a:ea typeface="Times New Roman" panose="02020603050405020304" pitchFamily="18" charset="0"/>
                <a:cs typeface="Segoe UI Light"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1">
                    <a:lumMod val="50000"/>
                  </a:schemeClr>
                </a:solidFill>
                <a:latin typeface="Calibri" panose="020F0502020204030204" pitchFamily="34" charset="0"/>
                <a:ea typeface="Segoe UI Black" panose="020B0A02040204020203" pitchFamily="34" charset="0"/>
                <a:cs typeface="Calibri" panose="020F0502020204030204" pitchFamily="34" charset="0"/>
              </a:rPr>
              <a:t>Section 5: Operations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latin typeface="+mn-lt"/>
              <a:ea typeface="Times New Roman" panose="02020603050405020304" pitchFamily="18" charset="0"/>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latin typeface="+mn-lt"/>
                <a:ea typeface="Times New Roman" panose="02020603050405020304" pitchFamily="18" charset="0"/>
                <a:cs typeface="Segoe UI Light" panose="020B0502040204020203" pitchFamily="34" charset="0"/>
              </a:rPr>
              <a:t>A program deciphers images taken on the camera and segments out the pixels that match the characteristics of a handrail: that is must be blue, and it must create a rectangular shape. Once the robot has identified a handrail, it navigates to the handrail using SLAM to keep track of its position and IR sensors to avoid obstacles.  The cleaning mechanism is deployed over the handrail by rotating the attaching arm. The soft robot is inflated to grip.  A small amount of cleaning solution is applied to the cleaning wipe via irrigation lines cast into the soft robot. The soft robot applies mechanical cleaning via vibration, once leaning is complete the soft robot deflates and the arm rotates up </a:t>
            </a:r>
            <a:r>
              <a:rPr lang="en-US" sz="1200" kern="1200" dirty="0">
                <a:solidFill>
                  <a:schemeClr val="tx1"/>
                </a:solidFill>
                <a:effectLst/>
                <a:latin typeface="+mn-lt"/>
                <a:ea typeface="+mn-ea"/>
                <a:cs typeface="+mn-cs"/>
              </a:rPr>
              <a:t>to disengage the handrail</a:t>
            </a:r>
            <a:r>
              <a:rPr lang="en-US" sz="1200" kern="1200" dirty="0">
                <a:solidFill>
                  <a:srgbClr val="000000"/>
                </a:solidFill>
                <a:latin typeface="+mn-lt"/>
                <a:ea typeface="Times New Roman" panose="02020603050405020304" pitchFamily="18" charset="0"/>
                <a:cs typeface="Segoe UI Light" panose="020B0502040204020203" pitchFamily="34" charset="0"/>
              </a:rPr>
              <a:t>. </a:t>
            </a:r>
            <a:r>
              <a:rPr lang="en-US" sz="1200" kern="1200" dirty="0">
                <a:solidFill>
                  <a:schemeClr val="tx1"/>
                </a:solidFill>
                <a:effectLst/>
                <a:latin typeface="+mn-lt"/>
                <a:ea typeface="+mn-ea"/>
                <a:cs typeface="+mn-cs"/>
              </a:rPr>
              <a:t>The cleaning mechanism was designed to clean the width of the shortest handrail, for longer handrails the robot would drive down the side of the rail and then repeat the steps until the entire handrail was clean. Once the robot cleans all handrails on a given plane it will move to the next plane. This process would be repeated for all planes of the ISS interior.</a:t>
            </a:r>
            <a:endParaRPr lang="en-US" sz="1200" kern="1200" dirty="0">
              <a:solidFill>
                <a:schemeClr val="tx1"/>
              </a:solidFill>
              <a:effectLst/>
              <a:latin typeface="+mn-lt"/>
              <a:ea typeface="Arial" panose="020B0604020202020204" pitchFamily="34" charset="0"/>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i="1" kern="1200" dirty="0">
              <a:solidFill>
                <a:schemeClr val="tx1"/>
              </a:solidFill>
              <a:latin typeface="+mn-lt"/>
              <a:ea typeface="+mn-ea"/>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i="1" kern="1200" dirty="0">
              <a:solidFill>
                <a:schemeClr val="tx1"/>
              </a:solidFill>
              <a:latin typeface="+mn-lt"/>
              <a:ea typeface="+mn-ea"/>
              <a:cs typeface="Segoe UI Ligh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8E316DE-D628-B440-81B2-004BE862D94B}" type="slidenum">
              <a:rPr lang="en-US" smtClean="0"/>
              <a:t>1</a:t>
            </a:fld>
            <a:endParaRPr lang="en-US"/>
          </a:p>
        </p:txBody>
      </p:sp>
    </p:spTree>
    <p:extLst>
      <p:ext uri="{BB962C8B-B14F-4D97-AF65-F5344CB8AC3E}">
        <p14:creationId xmlns:p14="http://schemas.microsoft.com/office/powerpoint/2010/main" val="462826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190155"/>
            <a:ext cx="38404800" cy="8913707"/>
          </a:xfrm>
        </p:spPr>
        <p:txBody>
          <a:bodyPr anchor="b"/>
          <a:lstStyle>
            <a:lvl1pPr algn="ctr">
              <a:defRPr sz="22400"/>
            </a:lvl1pPr>
          </a:lstStyle>
          <a:p>
            <a:r>
              <a:rPr lang="en-US"/>
              <a:t>Click to edit Master title style</a:t>
            </a:r>
            <a:endParaRPr lang="en-US" dirty="0"/>
          </a:p>
        </p:txBody>
      </p:sp>
      <p:sp>
        <p:nvSpPr>
          <p:cNvPr id="3" name="Subtitle 2"/>
          <p:cNvSpPr>
            <a:spLocks noGrp="1"/>
          </p:cNvSpPr>
          <p:nvPr>
            <p:ph type="subTitle" idx="1"/>
          </p:nvPr>
        </p:nvSpPr>
        <p:spPr>
          <a:xfrm>
            <a:off x="6400800" y="13447609"/>
            <a:ext cx="38404800" cy="6181511"/>
          </a:xfrm>
        </p:spPr>
        <p:txBody>
          <a:bodyPr/>
          <a:lstStyle>
            <a:lvl1pPr marL="0" indent="0" algn="ctr">
              <a:buNone/>
              <a:defRPr sz="8960"/>
            </a:lvl1pPr>
            <a:lvl2pPr marL="1706865" indent="0" algn="ctr">
              <a:buNone/>
              <a:defRPr sz="7467"/>
            </a:lvl2pPr>
            <a:lvl3pPr marL="3413730" indent="0" algn="ctr">
              <a:buNone/>
              <a:defRPr sz="6720"/>
            </a:lvl3pPr>
            <a:lvl4pPr marL="5120594" indent="0" algn="ctr">
              <a:buNone/>
              <a:defRPr sz="5973"/>
            </a:lvl4pPr>
            <a:lvl5pPr marL="6827459" indent="0" algn="ctr">
              <a:buNone/>
              <a:defRPr sz="5973"/>
            </a:lvl5pPr>
            <a:lvl6pPr marL="8534324" indent="0" algn="ctr">
              <a:buNone/>
              <a:defRPr sz="5973"/>
            </a:lvl6pPr>
            <a:lvl7pPr marL="10241189" indent="0" algn="ctr">
              <a:buNone/>
              <a:defRPr sz="5973"/>
            </a:lvl7pPr>
            <a:lvl8pPr marL="11948053" indent="0" algn="ctr">
              <a:buNone/>
              <a:defRPr sz="5973"/>
            </a:lvl8pPr>
            <a:lvl9pPr marL="13654918" indent="0" algn="ctr">
              <a:buNone/>
              <a:defRPr sz="597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92F5A3-03D1-7649-BEAD-82D24DB3EDF9}"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FC6E2-EB64-B54F-ADB3-88E94560B9E5}" type="slidenum">
              <a:rPr lang="en-US" smtClean="0"/>
              <a:t>‹#›</a:t>
            </a:fld>
            <a:endParaRPr lang="en-US"/>
          </a:p>
        </p:txBody>
      </p:sp>
    </p:spTree>
    <p:extLst>
      <p:ext uri="{BB962C8B-B14F-4D97-AF65-F5344CB8AC3E}">
        <p14:creationId xmlns:p14="http://schemas.microsoft.com/office/powerpoint/2010/main" val="2161138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92F5A3-03D1-7649-BEAD-82D24DB3EDF9}"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FC6E2-EB64-B54F-ADB3-88E94560B9E5}" type="slidenum">
              <a:rPr lang="en-US" smtClean="0"/>
              <a:t>‹#›</a:t>
            </a:fld>
            <a:endParaRPr lang="en-US"/>
          </a:p>
        </p:txBody>
      </p:sp>
    </p:spTree>
    <p:extLst>
      <p:ext uri="{BB962C8B-B14F-4D97-AF65-F5344CB8AC3E}">
        <p14:creationId xmlns:p14="http://schemas.microsoft.com/office/powerpoint/2010/main" val="109184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363133"/>
            <a:ext cx="11041380" cy="216975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0" y="1363133"/>
            <a:ext cx="32484060" cy="21697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92F5A3-03D1-7649-BEAD-82D24DB3EDF9}"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FC6E2-EB64-B54F-ADB3-88E94560B9E5}" type="slidenum">
              <a:rPr lang="en-US" smtClean="0"/>
              <a:t>‹#›</a:t>
            </a:fld>
            <a:endParaRPr lang="en-US"/>
          </a:p>
        </p:txBody>
      </p:sp>
    </p:spTree>
    <p:extLst>
      <p:ext uri="{BB962C8B-B14F-4D97-AF65-F5344CB8AC3E}">
        <p14:creationId xmlns:p14="http://schemas.microsoft.com/office/powerpoint/2010/main" val="758090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92F5A3-03D1-7649-BEAD-82D24DB3EDF9}"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FC6E2-EB64-B54F-ADB3-88E94560B9E5}" type="slidenum">
              <a:rPr lang="en-US" smtClean="0"/>
              <a:t>‹#›</a:t>
            </a:fld>
            <a:endParaRPr lang="en-US"/>
          </a:p>
        </p:txBody>
      </p:sp>
    </p:spTree>
    <p:extLst>
      <p:ext uri="{BB962C8B-B14F-4D97-AF65-F5344CB8AC3E}">
        <p14:creationId xmlns:p14="http://schemas.microsoft.com/office/powerpoint/2010/main" val="1078601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6383024"/>
            <a:ext cx="44165520" cy="10650218"/>
          </a:xfrm>
        </p:spPr>
        <p:txBody>
          <a:bodyPr anchor="b"/>
          <a:lstStyle>
            <a:lvl1pPr>
              <a:defRPr sz="22400"/>
            </a:lvl1pPr>
          </a:lstStyle>
          <a:p>
            <a:r>
              <a:rPr lang="en-US"/>
              <a:t>Click to edit Master title style</a:t>
            </a:r>
            <a:endParaRPr lang="en-US" dirty="0"/>
          </a:p>
        </p:txBody>
      </p:sp>
      <p:sp>
        <p:nvSpPr>
          <p:cNvPr id="3" name="Text Placeholder 2"/>
          <p:cNvSpPr>
            <a:spLocks noGrp="1"/>
          </p:cNvSpPr>
          <p:nvPr>
            <p:ph type="body" idx="1"/>
          </p:nvPr>
        </p:nvSpPr>
        <p:spPr>
          <a:xfrm>
            <a:off x="3493770" y="17133997"/>
            <a:ext cx="44165520" cy="5600698"/>
          </a:xfrm>
        </p:spPr>
        <p:txBody>
          <a:bodyPr/>
          <a:lstStyle>
            <a:lvl1pPr marL="0" indent="0">
              <a:buNone/>
              <a:defRPr sz="8960">
                <a:solidFill>
                  <a:schemeClr val="tx1">
                    <a:tint val="75000"/>
                  </a:schemeClr>
                </a:solidFill>
              </a:defRPr>
            </a:lvl1pPr>
            <a:lvl2pPr marL="1706865" indent="0">
              <a:buNone/>
              <a:defRPr sz="7467">
                <a:solidFill>
                  <a:schemeClr val="tx1">
                    <a:tint val="75000"/>
                  </a:schemeClr>
                </a:solidFill>
              </a:defRPr>
            </a:lvl2pPr>
            <a:lvl3pPr marL="3413730" indent="0">
              <a:buNone/>
              <a:defRPr sz="6720">
                <a:solidFill>
                  <a:schemeClr val="tx1">
                    <a:tint val="75000"/>
                  </a:schemeClr>
                </a:solidFill>
              </a:defRPr>
            </a:lvl3pPr>
            <a:lvl4pPr marL="5120594" indent="0">
              <a:buNone/>
              <a:defRPr sz="5973">
                <a:solidFill>
                  <a:schemeClr val="tx1">
                    <a:tint val="75000"/>
                  </a:schemeClr>
                </a:solidFill>
              </a:defRPr>
            </a:lvl4pPr>
            <a:lvl5pPr marL="6827459" indent="0">
              <a:buNone/>
              <a:defRPr sz="5973">
                <a:solidFill>
                  <a:schemeClr val="tx1">
                    <a:tint val="75000"/>
                  </a:schemeClr>
                </a:solidFill>
              </a:defRPr>
            </a:lvl5pPr>
            <a:lvl6pPr marL="8534324" indent="0">
              <a:buNone/>
              <a:defRPr sz="5973">
                <a:solidFill>
                  <a:schemeClr val="tx1">
                    <a:tint val="75000"/>
                  </a:schemeClr>
                </a:solidFill>
              </a:defRPr>
            </a:lvl6pPr>
            <a:lvl7pPr marL="10241189" indent="0">
              <a:buNone/>
              <a:defRPr sz="5973">
                <a:solidFill>
                  <a:schemeClr val="tx1">
                    <a:tint val="75000"/>
                  </a:schemeClr>
                </a:solidFill>
              </a:defRPr>
            </a:lvl7pPr>
            <a:lvl8pPr marL="11948053" indent="0">
              <a:buNone/>
              <a:defRPr sz="5973">
                <a:solidFill>
                  <a:schemeClr val="tx1">
                    <a:tint val="75000"/>
                  </a:schemeClr>
                </a:solidFill>
              </a:defRPr>
            </a:lvl8pPr>
            <a:lvl9pPr marL="13654918" indent="0">
              <a:buNone/>
              <a:defRPr sz="597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92F5A3-03D1-7649-BEAD-82D24DB3EDF9}" type="datetimeFigureOut">
              <a:rPr lang="en-US" smtClean="0"/>
              <a:t>9/23/20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FC6E2-EB64-B54F-ADB3-88E94560B9E5}" type="slidenum">
              <a:rPr lang="en-US" smtClean="0"/>
              <a:t>‹#›</a:t>
            </a:fld>
            <a:endParaRPr lang="en-US"/>
          </a:p>
        </p:txBody>
      </p:sp>
    </p:spTree>
    <p:extLst>
      <p:ext uri="{BB962C8B-B14F-4D97-AF65-F5344CB8AC3E}">
        <p14:creationId xmlns:p14="http://schemas.microsoft.com/office/powerpoint/2010/main" val="153435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6815667"/>
            <a:ext cx="21762720" cy="1624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6815667"/>
            <a:ext cx="21762720" cy="1624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92F5A3-03D1-7649-BEAD-82D24DB3EDF9}" type="datetimeFigureOut">
              <a:rPr lang="en-US" smtClean="0"/>
              <a:t>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FC6E2-EB64-B54F-ADB3-88E94560B9E5}" type="slidenum">
              <a:rPr lang="en-US" smtClean="0"/>
              <a:t>‹#›</a:t>
            </a:fld>
            <a:endParaRPr lang="en-US"/>
          </a:p>
        </p:txBody>
      </p:sp>
    </p:spTree>
    <p:extLst>
      <p:ext uri="{BB962C8B-B14F-4D97-AF65-F5344CB8AC3E}">
        <p14:creationId xmlns:p14="http://schemas.microsoft.com/office/powerpoint/2010/main" val="342141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363135"/>
            <a:ext cx="44165520" cy="49487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2" y="6276342"/>
            <a:ext cx="21662705" cy="3075938"/>
          </a:xfrm>
        </p:spPr>
        <p:txBody>
          <a:bodyPr anchor="b"/>
          <a:lstStyle>
            <a:lvl1pPr marL="0" indent="0">
              <a:buNone/>
              <a:defRPr sz="8960" b="1"/>
            </a:lvl1pPr>
            <a:lvl2pPr marL="1706865" indent="0">
              <a:buNone/>
              <a:defRPr sz="7467" b="1"/>
            </a:lvl2pPr>
            <a:lvl3pPr marL="3413730" indent="0">
              <a:buNone/>
              <a:defRPr sz="6720" b="1"/>
            </a:lvl3pPr>
            <a:lvl4pPr marL="5120594" indent="0">
              <a:buNone/>
              <a:defRPr sz="5973" b="1"/>
            </a:lvl4pPr>
            <a:lvl5pPr marL="6827459" indent="0">
              <a:buNone/>
              <a:defRPr sz="5973" b="1"/>
            </a:lvl5pPr>
            <a:lvl6pPr marL="8534324" indent="0">
              <a:buNone/>
              <a:defRPr sz="5973" b="1"/>
            </a:lvl6pPr>
            <a:lvl7pPr marL="10241189" indent="0">
              <a:buNone/>
              <a:defRPr sz="5973" b="1"/>
            </a:lvl7pPr>
            <a:lvl8pPr marL="11948053" indent="0">
              <a:buNone/>
              <a:defRPr sz="5973" b="1"/>
            </a:lvl8pPr>
            <a:lvl9pPr marL="13654918" indent="0">
              <a:buNone/>
              <a:defRPr sz="5973" b="1"/>
            </a:lvl9pPr>
          </a:lstStyle>
          <a:p>
            <a:pPr lvl="0"/>
            <a:r>
              <a:rPr lang="en-US"/>
              <a:t>Click to edit Master text styles</a:t>
            </a:r>
          </a:p>
        </p:txBody>
      </p:sp>
      <p:sp>
        <p:nvSpPr>
          <p:cNvPr id="4" name="Content Placeholder 3"/>
          <p:cNvSpPr>
            <a:spLocks noGrp="1"/>
          </p:cNvSpPr>
          <p:nvPr>
            <p:ph sz="half" idx="2"/>
          </p:nvPr>
        </p:nvSpPr>
        <p:spPr>
          <a:xfrm>
            <a:off x="3527112" y="9352280"/>
            <a:ext cx="21662705" cy="13755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0" y="6276342"/>
            <a:ext cx="21769390" cy="3075938"/>
          </a:xfrm>
        </p:spPr>
        <p:txBody>
          <a:bodyPr anchor="b"/>
          <a:lstStyle>
            <a:lvl1pPr marL="0" indent="0">
              <a:buNone/>
              <a:defRPr sz="8960" b="1"/>
            </a:lvl1pPr>
            <a:lvl2pPr marL="1706865" indent="0">
              <a:buNone/>
              <a:defRPr sz="7467" b="1"/>
            </a:lvl2pPr>
            <a:lvl3pPr marL="3413730" indent="0">
              <a:buNone/>
              <a:defRPr sz="6720" b="1"/>
            </a:lvl3pPr>
            <a:lvl4pPr marL="5120594" indent="0">
              <a:buNone/>
              <a:defRPr sz="5973" b="1"/>
            </a:lvl4pPr>
            <a:lvl5pPr marL="6827459" indent="0">
              <a:buNone/>
              <a:defRPr sz="5973" b="1"/>
            </a:lvl5pPr>
            <a:lvl6pPr marL="8534324" indent="0">
              <a:buNone/>
              <a:defRPr sz="5973" b="1"/>
            </a:lvl6pPr>
            <a:lvl7pPr marL="10241189" indent="0">
              <a:buNone/>
              <a:defRPr sz="5973" b="1"/>
            </a:lvl7pPr>
            <a:lvl8pPr marL="11948053" indent="0">
              <a:buNone/>
              <a:defRPr sz="5973" b="1"/>
            </a:lvl8pPr>
            <a:lvl9pPr marL="13654918" indent="0">
              <a:buNone/>
              <a:defRPr sz="5973" b="1"/>
            </a:lvl9pPr>
          </a:lstStyle>
          <a:p>
            <a:pPr lvl="0"/>
            <a:r>
              <a:rPr lang="en-US"/>
              <a:t>Click to edit Master text styles</a:t>
            </a:r>
          </a:p>
        </p:txBody>
      </p:sp>
      <p:sp>
        <p:nvSpPr>
          <p:cNvPr id="6" name="Content Placeholder 5"/>
          <p:cNvSpPr>
            <a:spLocks noGrp="1"/>
          </p:cNvSpPr>
          <p:nvPr>
            <p:ph sz="quarter" idx="4"/>
          </p:nvPr>
        </p:nvSpPr>
        <p:spPr>
          <a:xfrm>
            <a:off x="25923240" y="9352280"/>
            <a:ext cx="21769390" cy="13755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92F5A3-03D1-7649-BEAD-82D24DB3EDF9}" type="datetimeFigureOut">
              <a:rPr lang="en-US" smtClean="0"/>
              <a:t>9/23/20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9FC6E2-EB64-B54F-ADB3-88E94560B9E5}" type="slidenum">
              <a:rPr lang="en-US" smtClean="0"/>
              <a:t>‹#›</a:t>
            </a:fld>
            <a:endParaRPr lang="en-US"/>
          </a:p>
        </p:txBody>
      </p:sp>
    </p:spTree>
    <p:extLst>
      <p:ext uri="{BB962C8B-B14F-4D97-AF65-F5344CB8AC3E}">
        <p14:creationId xmlns:p14="http://schemas.microsoft.com/office/powerpoint/2010/main" val="488339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92F5A3-03D1-7649-BEAD-82D24DB3EDF9}" type="datetimeFigureOut">
              <a:rPr lang="en-US" smtClean="0"/>
              <a:t>9/23/20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9FC6E2-EB64-B54F-ADB3-88E94560B9E5}" type="slidenum">
              <a:rPr lang="en-US" smtClean="0"/>
              <a:t>‹#›</a:t>
            </a:fld>
            <a:endParaRPr lang="en-US"/>
          </a:p>
        </p:txBody>
      </p:sp>
    </p:spTree>
    <p:extLst>
      <p:ext uri="{BB962C8B-B14F-4D97-AF65-F5344CB8AC3E}">
        <p14:creationId xmlns:p14="http://schemas.microsoft.com/office/powerpoint/2010/main" val="284257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2F5A3-03D1-7649-BEAD-82D24DB3EDF9}" type="datetimeFigureOut">
              <a:rPr lang="en-US" smtClean="0"/>
              <a:t>9/23/20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9FC6E2-EB64-B54F-ADB3-88E94560B9E5}" type="slidenum">
              <a:rPr lang="en-US" smtClean="0"/>
              <a:t>‹#›</a:t>
            </a:fld>
            <a:endParaRPr lang="en-US"/>
          </a:p>
        </p:txBody>
      </p:sp>
    </p:spTree>
    <p:extLst>
      <p:ext uri="{BB962C8B-B14F-4D97-AF65-F5344CB8AC3E}">
        <p14:creationId xmlns:p14="http://schemas.microsoft.com/office/powerpoint/2010/main" val="9233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706880"/>
            <a:ext cx="16515395" cy="5974080"/>
          </a:xfrm>
        </p:spPr>
        <p:txBody>
          <a:bodyPr anchor="b"/>
          <a:lstStyle>
            <a:lvl1pPr>
              <a:defRPr sz="11947"/>
            </a:lvl1pPr>
          </a:lstStyle>
          <a:p>
            <a:r>
              <a:rPr lang="en-US"/>
              <a:t>Click to edit Master title style</a:t>
            </a:r>
            <a:endParaRPr lang="en-US" dirty="0"/>
          </a:p>
        </p:txBody>
      </p:sp>
      <p:sp>
        <p:nvSpPr>
          <p:cNvPr id="3" name="Content Placeholder 2"/>
          <p:cNvSpPr>
            <a:spLocks noGrp="1"/>
          </p:cNvSpPr>
          <p:nvPr>
            <p:ph idx="1"/>
          </p:nvPr>
        </p:nvSpPr>
        <p:spPr>
          <a:xfrm>
            <a:off x="21769390" y="3686388"/>
            <a:ext cx="25923240" cy="18194867"/>
          </a:xfrm>
        </p:spPr>
        <p:txBody>
          <a:bodyPr/>
          <a:lstStyle>
            <a:lvl1pPr>
              <a:defRPr sz="11947"/>
            </a:lvl1pPr>
            <a:lvl2pPr>
              <a:defRPr sz="10453"/>
            </a:lvl2pPr>
            <a:lvl3pPr>
              <a:defRPr sz="8960"/>
            </a:lvl3pPr>
            <a:lvl4pPr>
              <a:defRPr sz="7467"/>
            </a:lvl4pPr>
            <a:lvl5pPr>
              <a:defRPr sz="7467"/>
            </a:lvl5pPr>
            <a:lvl6pPr>
              <a:defRPr sz="7467"/>
            </a:lvl6pPr>
            <a:lvl7pPr>
              <a:defRPr sz="7467"/>
            </a:lvl7pPr>
            <a:lvl8pPr>
              <a:defRPr sz="7467"/>
            </a:lvl8pPr>
            <a:lvl9pPr>
              <a:defRPr sz="7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2" y="7680960"/>
            <a:ext cx="16515395" cy="14229929"/>
          </a:xfrm>
        </p:spPr>
        <p:txBody>
          <a:bodyPr/>
          <a:lstStyle>
            <a:lvl1pPr marL="0" indent="0">
              <a:buNone/>
              <a:defRPr sz="5973"/>
            </a:lvl1pPr>
            <a:lvl2pPr marL="1706865" indent="0">
              <a:buNone/>
              <a:defRPr sz="5227"/>
            </a:lvl2pPr>
            <a:lvl3pPr marL="3413730" indent="0">
              <a:buNone/>
              <a:defRPr sz="4480"/>
            </a:lvl3pPr>
            <a:lvl4pPr marL="5120594" indent="0">
              <a:buNone/>
              <a:defRPr sz="3733"/>
            </a:lvl4pPr>
            <a:lvl5pPr marL="6827459" indent="0">
              <a:buNone/>
              <a:defRPr sz="3733"/>
            </a:lvl5pPr>
            <a:lvl6pPr marL="8534324" indent="0">
              <a:buNone/>
              <a:defRPr sz="3733"/>
            </a:lvl6pPr>
            <a:lvl7pPr marL="10241189" indent="0">
              <a:buNone/>
              <a:defRPr sz="3733"/>
            </a:lvl7pPr>
            <a:lvl8pPr marL="11948053" indent="0">
              <a:buNone/>
              <a:defRPr sz="3733"/>
            </a:lvl8pPr>
            <a:lvl9pPr marL="13654918" indent="0">
              <a:buNone/>
              <a:defRPr sz="3733"/>
            </a:lvl9pPr>
          </a:lstStyle>
          <a:p>
            <a:pPr lvl="0"/>
            <a:r>
              <a:rPr lang="en-US"/>
              <a:t>Click to edit Master text styles</a:t>
            </a:r>
          </a:p>
        </p:txBody>
      </p:sp>
      <p:sp>
        <p:nvSpPr>
          <p:cNvPr id="5" name="Date Placeholder 4"/>
          <p:cNvSpPr>
            <a:spLocks noGrp="1"/>
          </p:cNvSpPr>
          <p:nvPr>
            <p:ph type="dt" sz="half" idx="10"/>
          </p:nvPr>
        </p:nvSpPr>
        <p:spPr/>
        <p:txBody>
          <a:bodyPr/>
          <a:lstStyle/>
          <a:p>
            <a:fld id="{A492F5A3-03D1-7649-BEAD-82D24DB3EDF9}" type="datetimeFigureOut">
              <a:rPr lang="en-US" smtClean="0"/>
              <a:t>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FC6E2-EB64-B54F-ADB3-88E94560B9E5}" type="slidenum">
              <a:rPr lang="en-US" smtClean="0"/>
              <a:t>‹#›</a:t>
            </a:fld>
            <a:endParaRPr lang="en-US"/>
          </a:p>
        </p:txBody>
      </p:sp>
    </p:spTree>
    <p:extLst>
      <p:ext uri="{BB962C8B-B14F-4D97-AF65-F5344CB8AC3E}">
        <p14:creationId xmlns:p14="http://schemas.microsoft.com/office/powerpoint/2010/main" val="1689567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1706880"/>
            <a:ext cx="16515395" cy="5974080"/>
          </a:xfrm>
        </p:spPr>
        <p:txBody>
          <a:bodyPr anchor="b"/>
          <a:lstStyle>
            <a:lvl1pPr>
              <a:defRPr sz="11947"/>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3686388"/>
            <a:ext cx="25923240" cy="18194867"/>
          </a:xfrm>
        </p:spPr>
        <p:txBody>
          <a:bodyPr anchor="t"/>
          <a:lstStyle>
            <a:lvl1pPr marL="0" indent="0">
              <a:buNone/>
              <a:defRPr sz="11947"/>
            </a:lvl1pPr>
            <a:lvl2pPr marL="1706865" indent="0">
              <a:buNone/>
              <a:defRPr sz="10453"/>
            </a:lvl2pPr>
            <a:lvl3pPr marL="3413730" indent="0">
              <a:buNone/>
              <a:defRPr sz="8960"/>
            </a:lvl3pPr>
            <a:lvl4pPr marL="5120594" indent="0">
              <a:buNone/>
              <a:defRPr sz="7467"/>
            </a:lvl4pPr>
            <a:lvl5pPr marL="6827459" indent="0">
              <a:buNone/>
              <a:defRPr sz="7467"/>
            </a:lvl5pPr>
            <a:lvl6pPr marL="8534324" indent="0">
              <a:buNone/>
              <a:defRPr sz="7467"/>
            </a:lvl6pPr>
            <a:lvl7pPr marL="10241189" indent="0">
              <a:buNone/>
              <a:defRPr sz="7467"/>
            </a:lvl7pPr>
            <a:lvl8pPr marL="11948053" indent="0">
              <a:buNone/>
              <a:defRPr sz="7467"/>
            </a:lvl8pPr>
            <a:lvl9pPr marL="13654918" indent="0">
              <a:buNone/>
              <a:defRPr sz="7467"/>
            </a:lvl9pPr>
          </a:lstStyle>
          <a:p>
            <a:r>
              <a:rPr lang="en-US"/>
              <a:t>Click icon to add picture</a:t>
            </a:r>
            <a:endParaRPr lang="en-US" dirty="0"/>
          </a:p>
        </p:txBody>
      </p:sp>
      <p:sp>
        <p:nvSpPr>
          <p:cNvPr id="4" name="Text Placeholder 3"/>
          <p:cNvSpPr>
            <a:spLocks noGrp="1"/>
          </p:cNvSpPr>
          <p:nvPr>
            <p:ph type="body" sz="half" idx="2"/>
          </p:nvPr>
        </p:nvSpPr>
        <p:spPr>
          <a:xfrm>
            <a:off x="3527112" y="7680960"/>
            <a:ext cx="16515395" cy="14229929"/>
          </a:xfrm>
        </p:spPr>
        <p:txBody>
          <a:bodyPr/>
          <a:lstStyle>
            <a:lvl1pPr marL="0" indent="0">
              <a:buNone/>
              <a:defRPr sz="5973"/>
            </a:lvl1pPr>
            <a:lvl2pPr marL="1706865" indent="0">
              <a:buNone/>
              <a:defRPr sz="5227"/>
            </a:lvl2pPr>
            <a:lvl3pPr marL="3413730" indent="0">
              <a:buNone/>
              <a:defRPr sz="4480"/>
            </a:lvl3pPr>
            <a:lvl4pPr marL="5120594" indent="0">
              <a:buNone/>
              <a:defRPr sz="3733"/>
            </a:lvl4pPr>
            <a:lvl5pPr marL="6827459" indent="0">
              <a:buNone/>
              <a:defRPr sz="3733"/>
            </a:lvl5pPr>
            <a:lvl6pPr marL="8534324" indent="0">
              <a:buNone/>
              <a:defRPr sz="3733"/>
            </a:lvl6pPr>
            <a:lvl7pPr marL="10241189" indent="0">
              <a:buNone/>
              <a:defRPr sz="3733"/>
            </a:lvl7pPr>
            <a:lvl8pPr marL="11948053" indent="0">
              <a:buNone/>
              <a:defRPr sz="3733"/>
            </a:lvl8pPr>
            <a:lvl9pPr marL="13654918" indent="0">
              <a:buNone/>
              <a:defRPr sz="3733"/>
            </a:lvl9pPr>
          </a:lstStyle>
          <a:p>
            <a:pPr lvl="0"/>
            <a:r>
              <a:rPr lang="en-US"/>
              <a:t>Click to edit Master text styles</a:t>
            </a:r>
          </a:p>
        </p:txBody>
      </p:sp>
      <p:sp>
        <p:nvSpPr>
          <p:cNvPr id="5" name="Date Placeholder 4"/>
          <p:cNvSpPr>
            <a:spLocks noGrp="1"/>
          </p:cNvSpPr>
          <p:nvPr>
            <p:ph type="dt" sz="half" idx="10"/>
          </p:nvPr>
        </p:nvSpPr>
        <p:spPr/>
        <p:txBody>
          <a:bodyPr/>
          <a:lstStyle/>
          <a:p>
            <a:fld id="{A492F5A3-03D1-7649-BEAD-82D24DB3EDF9}" type="datetimeFigureOut">
              <a:rPr lang="en-US" smtClean="0"/>
              <a:t>9/23/20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FC6E2-EB64-B54F-ADB3-88E94560B9E5}" type="slidenum">
              <a:rPr lang="en-US" smtClean="0"/>
              <a:t>‹#›</a:t>
            </a:fld>
            <a:endParaRPr lang="en-US"/>
          </a:p>
        </p:txBody>
      </p:sp>
    </p:spTree>
    <p:extLst>
      <p:ext uri="{BB962C8B-B14F-4D97-AF65-F5344CB8AC3E}">
        <p14:creationId xmlns:p14="http://schemas.microsoft.com/office/powerpoint/2010/main" val="321503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363135"/>
            <a:ext cx="44165520" cy="49487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6815667"/>
            <a:ext cx="44165520" cy="162449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23730375"/>
            <a:ext cx="11521440" cy="1363133"/>
          </a:xfrm>
          <a:prstGeom prst="rect">
            <a:avLst/>
          </a:prstGeom>
        </p:spPr>
        <p:txBody>
          <a:bodyPr vert="horz" lIns="91440" tIns="45720" rIns="91440" bIns="45720" rtlCol="0" anchor="ctr"/>
          <a:lstStyle>
            <a:lvl1pPr algn="l">
              <a:defRPr sz="4480">
                <a:solidFill>
                  <a:schemeClr val="tx1">
                    <a:tint val="75000"/>
                  </a:schemeClr>
                </a:solidFill>
              </a:defRPr>
            </a:lvl1pPr>
          </a:lstStyle>
          <a:p>
            <a:fld id="{A492F5A3-03D1-7649-BEAD-82D24DB3EDF9}" type="datetimeFigureOut">
              <a:rPr lang="en-US" smtClean="0"/>
              <a:t>9/23/20</a:t>
            </a:fld>
            <a:endParaRPr lang="en-US"/>
          </a:p>
        </p:txBody>
      </p:sp>
      <p:sp>
        <p:nvSpPr>
          <p:cNvPr id="5" name="Footer Placeholder 4"/>
          <p:cNvSpPr>
            <a:spLocks noGrp="1"/>
          </p:cNvSpPr>
          <p:nvPr>
            <p:ph type="ftr" sz="quarter" idx="3"/>
          </p:nvPr>
        </p:nvSpPr>
        <p:spPr>
          <a:xfrm>
            <a:off x="16962120" y="23730375"/>
            <a:ext cx="17282160" cy="1363133"/>
          </a:xfrm>
          <a:prstGeom prst="rect">
            <a:avLst/>
          </a:prstGeom>
        </p:spPr>
        <p:txBody>
          <a:bodyPr vert="horz" lIns="91440" tIns="45720" rIns="91440" bIns="45720" rtlCol="0" anchor="ctr"/>
          <a:lstStyle>
            <a:lvl1pPr algn="ctr">
              <a:defRPr sz="44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23730375"/>
            <a:ext cx="11521440" cy="1363133"/>
          </a:xfrm>
          <a:prstGeom prst="rect">
            <a:avLst/>
          </a:prstGeom>
        </p:spPr>
        <p:txBody>
          <a:bodyPr vert="horz" lIns="91440" tIns="45720" rIns="91440" bIns="45720" rtlCol="0" anchor="ctr"/>
          <a:lstStyle>
            <a:lvl1pPr algn="r">
              <a:defRPr sz="4480">
                <a:solidFill>
                  <a:schemeClr val="tx1">
                    <a:tint val="75000"/>
                  </a:schemeClr>
                </a:solidFill>
              </a:defRPr>
            </a:lvl1pPr>
          </a:lstStyle>
          <a:p>
            <a:fld id="{909FC6E2-EB64-B54F-ADB3-88E94560B9E5}" type="slidenum">
              <a:rPr lang="en-US" smtClean="0"/>
              <a:t>‹#›</a:t>
            </a:fld>
            <a:endParaRPr lang="en-US"/>
          </a:p>
        </p:txBody>
      </p:sp>
    </p:spTree>
    <p:extLst>
      <p:ext uri="{BB962C8B-B14F-4D97-AF65-F5344CB8AC3E}">
        <p14:creationId xmlns:p14="http://schemas.microsoft.com/office/powerpoint/2010/main" val="9476485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413730" rtl="0" eaLnBrk="1" latinLnBrk="0" hangingPunct="1">
        <a:lnSpc>
          <a:spcPct val="90000"/>
        </a:lnSpc>
        <a:spcBef>
          <a:spcPct val="0"/>
        </a:spcBef>
        <a:buNone/>
        <a:defRPr sz="16427" kern="1200">
          <a:solidFill>
            <a:schemeClr val="tx1"/>
          </a:solidFill>
          <a:latin typeface="+mj-lt"/>
          <a:ea typeface="+mj-ea"/>
          <a:cs typeface="+mj-cs"/>
        </a:defRPr>
      </a:lvl1pPr>
    </p:titleStyle>
    <p:bodyStyle>
      <a:lvl1pPr marL="853432" indent="-853432" algn="l" defTabSz="3413730" rtl="0" eaLnBrk="1" latinLnBrk="0" hangingPunct="1">
        <a:lnSpc>
          <a:spcPct val="90000"/>
        </a:lnSpc>
        <a:spcBef>
          <a:spcPts val="3733"/>
        </a:spcBef>
        <a:buFont typeface="Arial" panose="020B0604020202020204" pitchFamily="34" charset="0"/>
        <a:buChar char="•"/>
        <a:defRPr sz="10453" kern="1200">
          <a:solidFill>
            <a:schemeClr val="tx1"/>
          </a:solidFill>
          <a:latin typeface="+mn-lt"/>
          <a:ea typeface="+mn-ea"/>
          <a:cs typeface="+mn-cs"/>
        </a:defRPr>
      </a:lvl1pPr>
      <a:lvl2pPr marL="2560297" indent="-853432" algn="l" defTabSz="3413730" rtl="0" eaLnBrk="1" latinLnBrk="0" hangingPunct="1">
        <a:lnSpc>
          <a:spcPct val="90000"/>
        </a:lnSpc>
        <a:spcBef>
          <a:spcPts val="1867"/>
        </a:spcBef>
        <a:buFont typeface="Arial" panose="020B0604020202020204" pitchFamily="34" charset="0"/>
        <a:buChar char="•"/>
        <a:defRPr sz="8960" kern="1200">
          <a:solidFill>
            <a:schemeClr val="tx1"/>
          </a:solidFill>
          <a:latin typeface="+mn-lt"/>
          <a:ea typeface="+mn-ea"/>
          <a:cs typeface="+mn-cs"/>
        </a:defRPr>
      </a:lvl2pPr>
      <a:lvl3pPr marL="4267162" indent="-853432" algn="l" defTabSz="3413730" rtl="0" eaLnBrk="1" latinLnBrk="0" hangingPunct="1">
        <a:lnSpc>
          <a:spcPct val="90000"/>
        </a:lnSpc>
        <a:spcBef>
          <a:spcPts val="1867"/>
        </a:spcBef>
        <a:buFont typeface="Arial" panose="020B0604020202020204" pitchFamily="34" charset="0"/>
        <a:buChar char="•"/>
        <a:defRPr sz="7467" kern="1200">
          <a:solidFill>
            <a:schemeClr val="tx1"/>
          </a:solidFill>
          <a:latin typeface="+mn-lt"/>
          <a:ea typeface="+mn-ea"/>
          <a:cs typeface="+mn-cs"/>
        </a:defRPr>
      </a:lvl3pPr>
      <a:lvl4pPr marL="5974027" indent="-853432" algn="l" defTabSz="3413730" rtl="0" eaLnBrk="1" latinLnBrk="0" hangingPunct="1">
        <a:lnSpc>
          <a:spcPct val="90000"/>
        </a:lnSpc>
        <a:spcBef>
          <a:spcPts val="1867"/>
        </a:spcBef>
        <a:buFont typeface="Arial" panose="020B0604020202020204" pitchFamily="34" charset="0"/>
        <a:buChar char="•"/>
        <a:defRPr sz="6720" kern="1200">
          <a:solidFill>
            <a:schemeClr val="tx1"/>
          </a:solidFill>
          <a:latin typeface="+mn-lt"/>
          <a:ea typeface="+mn-ea"/>
          <a:cs typeface="+mn-cs"/>
        </a:defRPr>
      </a:lvl4pPr>
      <a:lvl5pPr marL="7680891" indent="-853432" algn="l" defTabSz="3413730" rtl="0" eaLnBrk="1" latinLnBrk="0" hangingPunct="1">
        <a:lnSpc>
          <a:spcPct val="90000"/>
        </a:lnSpc>
        <a:spcBef>
          <a:spcPts val="1867"/>
        </a:spcBef>
        <a:buFont typeface="Arial" panose="020B0604020202020204" pitchFamily="34" charset="0"/>
        <a:buChar char="•"/>
        <a:defRPr sz="6720" kern="1200">
          <a:solidFill>
            <a:schemeClr val="tx1"/>
          </a:solidFill>
          <a:latin typeface="+mn-lt"/>
          <a:ea typeface="+mn-ea"/>
          <a:cs typeface="+mn-cs"/>
        </a:defRPr>
      </a:lvl5pPr>
      <a:lvl6pPr marL="9387756" indent="-853432" algn="l" defTabSz="3413730" rtl="0" eaLnBrk="1" latinLnBrk="0" hangingPunct="1">
        <a:lnSpc>
          <a:spcPct val="90000"/>
        </a:lnSpc>
        <a:spcBef>
          <a:spcPts val="1867"/>
        </a:spcBef>
        <a:buFont typeface="Arial" panose="020B0604020202020204" pitchFamily="34" charset="0"/>
        <a:buChar char="•"/>
        <a:defRPr sz="6720" kern="1200">
          <a:solidFill>
            <a:schemeClr val="tx1"/>
          </a:solidFill>
          <a:latin typeface="+mn-lt"/>
          <a:ea typeface="+mn-ea"/>
          <a:cs typeface="+mn-cs"/>
        </a:defRPr>
      </a:lvl6pPr>
      <a:lvl7pPr marL="11094621" indent="-853432" algn="l" defTabSz="3413730" rtl="0" eaLnBrk="1" latinLnBrk="0" hangingPunct="1">
        <a:lnSpc>
          <a:spcPct val="90000"/>
        </a:lnSpc>
        <a:spcBef>
          <a:spcPts val="1867"/>
        </a:spcBef>
        <a:buFont typeface="Arial" panose="020B0604020202020204" pitchFamily="34" charset="0"/>
        <a:buChar char="•"/>
        <a:defRPr sz="6720" kern="1200">
          <a:solidFill>
            <a:schemeClr val="tx1"/>
          </a:solidFill>
          <a:latin typeface="+mn-lt"/>
          <a:ea typeface="+mn-ea"/>
          <a:cs typeface="+mn-cs"/>
        </a:defRPr>
      </a:lvl7pPr>
      <a:lvl8pPr marL="12801486" indent="-853432" algn="l" defTabSz="3413730" rtl="0" eaLnBrk="1" latinLnBrk="0" hangingPunct="1">
        <a:lnSpc>
          <a:spcPct val="90000"/>
        </a:lnSpc>
        <a:spcBef>
          <a:spcPts val="1867"/>
        </a:spcBef>
        <a:buFont typeface="Arial" panose="020B0604020202020204" pitchFamily="34" charset="0"/>
        <a:buChar char="•"/>
        <a:defRPr sz="6720" kern="1200">
          <a:solidFill>
            <a:schemeClr val="tx1"/>
          </a:solidFill>
          <a:latin typeface="+mn-lt"/>
          <a:ea typeface="+mn-ea"/>
          <a:cs typeface="+mn-cs"/>
        </a:defRPr>
      </a:lvl8pPr>
      <a:lvl9pPr marL="14508350" indent="-853432" algn="l" defTabSz="3413730" rtl="0" eaLnBrk="1" latinLnBrk="0" hangingPunct="1">
        <a:lnSpc>
          <a:spcPct val="90000"/>
        </a:lnSpc>
        <a:spcBef>
          <a:spcPts val="1867"/>
        </a:spcBef>
        <a:buFont typeface="Arial" panose="020B0604020202020204" pitchFamily="34" charset="0"/>
        <a:buChar char="•"/>
        <a:defRPr sz="6720" kern="1200">
          <a:solidFill>
            <a:schemeClr val="tx1"/>
          </a:solidFill>
          <a:latin typeface="+mn-lt"/>
          <a:ea typeface="+mn-ea"/>
          <a:cs typeface="+mn-cs"/>
        </a:defRPr>
      </a:lvl9pPr>
    </p:bodyStyle>
    <p:otherStyle>
      <a:defPPr>
        <a:defRPr lang="en-US"/>
      </a:defPPr>
      <a:lvl1pPr marL="0" algn="l" defTabSz="3413730" rtl="0" eaLnBrk="1" latinLnBrk="0" hangingPunct="1">
        <a:defRPr sz="6720" kern="1200">
          <a:solidFill>
            <a:schemeClr val="tx1"/>
          </a:solidFill>
          <a:latin typeface="+mn-lt"/>
          <a:ea typeface="+mn-ea"/>
          <a:cs typeface="+mn-cs"/>
        </a:defRPr>
      </a:lvl1pPr>
      <a:lvl2pPr marL="1706865" algn="l" defTabSz="3413730" rtl="0" eaLnBrk="1" latinLnBrk="0" hangingPunct="1">
        <a:defRPr sz="6720" kern="1200">
          <a:solidFill>
            <a:schemeClr val="tx1"/>
          </a:solidFill>
          <a:latin typeface="+mn-lt"/>
          <a:ea typeface="+mn-ea"/>
          <a:cs typeface="+mn-cs"/>
        </a:defRPr>
      </a:lvl2pPr>
      <a:lvl3pPr marL="3413730" algn="l" defTabSz="3413730" rtl="0" eaLnBrk="1" latinLnBrk="0" hangingPunct="1">
        <a:defRPr sz="6720" kern="1200">
          <a:solidFill>
            <a:schemeClr val="tx1"/>
          </a:solidFill>
          <a:latin typeface="+mn-lt"/>
          <a:ea typeface="+mn-ea"/>
          <a:cs typeface="+mn-cs"/>
        </a:defRPr>
      </a:lvl3pPr>
      <a:lvl4pPr marL="5120594" algn="l" defTabSz="3413730" rtl="0" eaLnBrk="1" latinLnBrk="0" hangingPunct="1">
        <a:defRPr sz="6720" kern="1200">
          <a:solidFill>
            <a:schemeClr val="tx1"/>
          </a:solidFill>
          <a:latin typeface="+mn-lt"/>
          <a:ea typeface="+mn-ea"/>
          <a:cs typeface="+mn-cs"/>
        </a:defRPr>
      </a:lvl4pPr>
      <a:lvl5pPr marL="6827459" algn="l" defTabSz="3413730" rtl="0" eaLnBrk="1" latinLnBrk="0" hangingPunct="1">
        <a:defRPr sz="6720" kern="1200">
          <a:solidFill>
            <a:schemeClr val="tx1"/>
          </a:solidFill>
          <a:latin typeface="+mn-lt"/>
          <a:ea typeface="+mn-ea"/>
          <a:cs typeface="+mn-cs"/>
        </a:defRPr>
      </a:lvl5pPr>
      <a:lvl6pPr marL="8534324" algn="l" defTabSz="3413730" rtl="0" eaLnBrk="1" latinLnBrk="0" hangingPunct="1">
        <a:defRPr sz="6720" kern="1200">
          <a:solidFill>
            <a:schemeClr val="tx1"/>
          </a:solidFill>
          <a:latin typeface="+mn-lt"/>
          <a:ea typeface="+mn-ea"/>
          <a:cs typeface="+mn-cs"/>
        </a:defRPr>
      </a:lvl6pPr>
      <a:lvl7pPr marL="10241189" algn="l" defTabSz="3413730" rtl="0" eaLnBrk="1" latinLnBrk="0" hangingPunct="1">
        <a:defRPr sz="6720" kern="1200">
          <a:solidFill>
            <a:schemeClr val="tx1"/>
          </a:solidFill>
          <a:latin typeface="+mn-lt"/>
          <a:ea typeface="+mn-ea"/>
          <a:cs typeface="+mn-cs"/>
        </a:defRPr>
      </a:lvl7pPr>
      <a:lvl8pPr marL="11948053" algn="l" defTabSz="3413730" rtl="0" eaLnBrk="1" latinLnBrk="0" hangingPunct="1">
        <a:defRPr sz="6720" kern="1200">
          <a:solidFill>
            <a:schemeClr val="tx1"/>
          </a:solidFill>
          <a:latin typeface="+mn-lt"/>
          <a:ea typeface="+mn-ea"/>
          <a:cs typeface="+mn-cs"/>
        </a:defRPr>
      </a:lvl8pPr>
      <a:lvl9pPr marL="13654918" algn="l" defTabSz="3413730" rtl="0" eaLnBrk="1" latinLnBrk="0" hangingPunct="1">
        <a:defRPr sz="67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jpeg"/><Relationship Id="rId18" Type="http://schemas.openxmlformats.org/officeDocument/2006/relationships/image" Target="../media/image13.png"/><Relationship Id="rId3" Type="http://schemas.openxmlformats.org/officeDocument/2006/relationships/slideLayout" Target="../slideLayouts/slideLayout1.xml"/><Relationship Id="rId7" Type="http://schemas.microsoft.com/office/2007/relationships/hdphoto" Target="../media/hdphoto1.wdp"/><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audio" Target="../media/media1.m4a"/><Relationship Id="rId16" Type="http://schemas.openxmlformats.org/officeDocument/2006/relationships/image" Target="../media/image11.jpeg"/><Relationship Id="rId20" Type="http://schemas.openxmlformats.org/officeDocument/2006/relationships/image" Target="../media/image15.png"/><Relationship Id="rId1" Type="http://schemas.microsoft.com/office/2007/relationships/media" Target="../media/media1.m4a"/><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image" Target="../media/image1.png"/><Relationship Id="rId15" Type="http://schemas.openxmlformats.org/officeDocument/2006/relationships/image" Target="../media/image10.png"/><Relationship Id="rId10" Type="http://schemas.openxmlformats.org/officeDocument/2006/relationships/image" Target="../media/image5.png"/><Relationship Id="rId19" Type="http://schemas.openxmlformats.org/officeDocument/2006/relationships/image" Target="../media/image14.png"/><Relationship Id="rId4" Type="http://schemas.openxmlformats.org/officeDocument/2006/relationships/notesSlide" Target="../notesSlides/notesSlide1.xml"/><Relationship Id="rId9" Type="http://schemas.openxmlformats.org/officeDocument/2006/relationships/image" Target="../media/image4.jpe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luggage, suitcase, sitting&#10;&#10;Description automatically generated">
            <a:extLst>
              <a:ext uri="{FF2B5EF4-FFF2-40B4-BE49-F238E27FC236}">
                <a16:creationId xmlns:a16="http://schemas.microsoft.com/office/drawing/2014/main" id="{B53EB9E0-A314-F640-8276-F605EEA7628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368579" y="243833"/>
            <a:ext cx="6602651" cy="5223608"/>
          </a:xfrm>
          <a:prstGeom prst="rect">
            <a:avLst/>
          </a:prstGeom>
        </p:spPr>
      </p:pic>
      <p:pic>
        <p:nvPicPr>
          <p:cNvPr id="39" name="Picture 7" descr="A close up of a toy&#10;&#10;Description generated with high confidence">
            <a:extLst>
              <a:ext uri="{FF2B5EF4-FFF2-40B4-BE49-F238E27FC236}">
                <a16:creationId xmlns:a16="http://schemas.microsoft.com/office/drawing/2014/main" id="{5FCF5579-49E7-2549-9782-FD4D2766EE5E}"/>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21547" b="77302" l="34215" r="92608">
                        <a14:backgroundMark x1="19511" y1="36513" x2="19511" y2="36513"/>
                      </a14:backgroundRemoval>
                    </a14:imgEffect>
                  </a14:imgLayer>
                </a14:imgProps>
              </a:ext>
              <a:ext uri="{28A0092B-C50C-407E-A947-70E740481C1C}">
                <a14:useLocalDpi xmlns:a14="http://schemas.microsoft.com/office/drawing/2010/main"/>
              </a:ext>
            </a:extLst>
          </a:blip>
          <a:srcRect l="26916" t="14578" r="93" b="15729"/>
          <a:stretch/>
        </p:blipFill>
        <p:spPr>
          <a:xfrm>
            <a:off x="7118012" y="12426798"/>
            <a:ext cx="18221955" cy="12714976"/>
          </a:xfrm>
          <a:prstGeom prst="rect">
            <a:avLst/>
          </a:prstGeom>
        </p:spPr>
      </p:pic>
      <p:sp>
        <p:nvSpPr>
          <p:cNvPr id="43" name="Rectangle 15">
            <a:extLst>
              <a:ext uri="{FF2B5EF4-FFF2-40B4-BE49-F238E27FC236}">
                <a16:creationId xmlns:a16="http://schemas.microsoft.com/office/drawing/2014/main" id="{3CC9DD36-3EB5-1C49-B093-F6FD5A4D8815}"/>
              </a:ext>
            </a:extLst>
          </p:cNvPr>
          <p:cNvSpPr>
            <a:spLocks noChangeArrowheads="1"/>
          </p:cNvSpPr>
          <p:nvPr/>
        </p:nvSpPr>
        <p:spPr bwMode="auto">
          <a:xfrm>
            <a:off x="665192" y="3928791"/>
            <a:ext cx="1721846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2400" b="1" i="1" dirty="0">
                <a:solidFill>
                  <a:srgbClr val="000000"/>
                </a:solidFill>
                <a:latin typeface="+mj-lt"/>
                <a:ea typeface="Times New Roman" panose="02020603050405020304" pitchFamily="18" charset="0"/>
                <a:cs typeface="Segoe UI Light" panose="020B0502040204020203" pitchFamily="34" charset="0"/>
              </a:rPr>
              <a:t>	Astronaut time aboard the International Space Station (ISS) is in short supply and extremely valuable. While most of their time on the ISS is spent contributing to groundbreaking experiments, they also must perform monotonous maintenance tasks. An example of one of these tasks is the routine cleaning of handrails that the astronauts use to traverse the inside of the ISS. This team dedicated their senior capstone research project to designing and prototyping an autonomous robot that will navigate along the internal walls of the ISS to perform an example servicing task of cleaning blue handrails; freeing astronaut time for more scientific experimentation.  The main design focus-areas were condensed into (1) Cleaning, how the robot will clean the handrails; (2) Navigation, how the robot will traverse the ISS; and (3) Locomotion, how the robot will move and navigate the ISS in zero-gravity. A design comprised of a four wheeled robot, a novel soft robotic cleaning mechanism, and an on-board Raspberry Pi controlled Simultaneous Localization and Mapping (SLAM) and handrail detection system was created.</a:t>
            </a:r>
            <a:r>
              <a:rPr lang="en-US" altLang="en-US" sz="2400" b="1" i="1" dirty="0">
                <a:latin typeface="+mj-lt"/>
                <a:cs typeface="Segoe UI Light" panose="020B0502040204020203" pitchFamily="34" charset="0"/>
              </a:rPr>
              <a:t> </a:t>
            </a:r>
          </a:p>
        </p:txBody>
      </p:sp>
      <p:sp>
        <p:nvSpPr>
          <p:cNvPr id="44" name="Rectangle 17">
            <a:extLst>
              <a:ext uri="{FF2B5EF4-FFF2-40B4-BE49-F238E27FC236}">
                <a16:creationId xmlns:a16="http://schemas.microsoft.com/office/drawing/2014/main" id="{CECB2D29-5AB9-5E47-80D7-B04170AF4466}"/>
              </a:ext>
            </a:extLst>
          </p:cNvPr>
          <p:cNvSpPr>
            <a:spLocks noChangeArrowheads="1"/>
          </p:cNvSpPr>
          <p:nvPr/>
        </p:nvSpPr>
        <p:spPr bwMode="auto">
          <a:xfrm>
            <a:off x="3657602" y="2101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6" name="Rectangle 45">
            <a:extLst>
              <a:ext uri="{FF2B5EF4-FFF2-40B4-BE49-F238E27FC236}">
                <a16:creationId xmlns:a16="http://schemas.microsoft.com/office/drawing/2014/main" id="{6CA1A356-155F-3948-83B5-7E723847E554}"/>
              </a:ext>
            </a:extLst>
          </p:cNvPr>
          <p:cNvSpPr/>
          <p:nvPr/>
        </p:nvSpPr>
        <p:spPr>
          <a:xfrm>
            <a:off x="461232" y="37719"/>
            <a:ext cx="23183077" cy="1758174"/>
          </a:xfrm>
          <a:prstGeom prst="rect">
            <a:avLst/>
          </a:prstGeom>
        </p:spPr>
        <p:txBody>
          <a:bodyPr wrap="square">
            <a:spAutoFit/>
          </a:bodyPr>
          <a:lstStyle/>
          <a:p>
            <a:pPr algn="ctr">
              <a:lnSpc>
                <a:spcPct val="115000"/>
              </a:lnSpc>
              <a:spcBef>
                <a:spcPts val="1200"/>
              </a:spcBef>
              <a:spcAft>
                <a:spcPts val="1200"/>
              </a:spcAft>
            </a:pPr>
            <a:r>
              <a:rPr lang="en-US" sz="10000" b="1" dirty="0">
                <a:solidFill>
                  <a:schemeClr val="accent1">
                    <a:lumMod val="50000"/>
                  </a:schemeClr>
                </a:solidFill>
                <a:ea typeface="Segoe UI Black" panose="020B0A02040204020203" pitchFamily="34" charset="0"/>
                <a:cs typeface="Segoe UI Semibold" panose="020B0702040204020203" pitchFamily="34" charset="0"/>
              </a:rPr>
              <a:t>International Space Station Servicing Robot</a:t>
            </a:r>
            <a:endParaRPr lang="en-US" sz="10000" dirty="0">
              <a:solidFill>
                <a:schemeClr val="accent1">
                  <a:lumMod val="50000"/>
                </a:schemeClr>
              </a:solidFill>
              <a:ea typeface="Segoe UI Black" panose="020B0A02040204020203" pitchFamily="34" charset="0"/>
              <a:cs typeface="Segoe UI Semibold" panose="020B0702040204020203" pitchFamily="34" charset="0"/>
            </a:endParaRPr>
          </a:p>
        </p:txBody>
      </p:sp>
      <p:pic>
        <p:nvPicPr>
          <p:cNvPr id="50" name="Google Shape;328;g6e60548f45_1_13">
            <a:extLst>
              <a:ext uri="{FF2B5EF4-FFF2-40B4-BE49-F238E27FC236}">
                <a16:creationId xmlns:a16="http://schemas.microsoft.com/office/drawing/2014/main" id="{9AE500BA-660D-9649-BCA7-74965EEB15C6}"/>
              </a:ext>
            </a:extLst>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4258648" y="9289650"/>
            <a:ext cx="3827722" cy="3084718"/>
          </a:xfrm>
          <a:prstGeom prst="rect">
            <a:avLst/>
          </a:prstGeom>
          <a:noFill/>
          <a:ln>
            <a:noFill/>
          </a:ln>
        </p:spPr>
      </p:pic>
      <p:pic>
        <p:nvPicPr>
          <p:cNvPr id="51" name="Picture 50">
            <a:extLst>
              <a:ext uri="{FF2B5EF4-FFF2-40B4-BE49-F238E27FC236}">
                <a16:creationId xmlns:a16="http://schemas.microsoft.com/office/drawing/2014/main" id="{4F6F8686-6A07-C245-9A58-A3AD9CD2391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77774" y="9289650"/>
            <a:ext cx="3068701" cy="3084718"/>
          </a:xfrm>
          <a:prstGeom prst="rect">
            <a:avLst/>
          </a:prstGeom>
        </p:spPr>
      </p:pic>
      <p:pic>
        <p:nvPicPr>
          <p:cNvPr id="52" name="Picture 51" descr="A screenshot of a cell phone&#10;&#10;Description automatically generated">
            <a:extLst>
              <a:ext uri="{FF2B5EF4-FFF2-40B4-BE49-F238E27FC236}">
                <a16:creationId xmlns:a16="http://schemas.microsoft.com/office/drawing/2014/main" id="{55231427-F989-F84B-A293-7D7E6910067E}"/>
              </a:ext>
            </a:extLst>
          </p:cNvPr>
          <p:cNvPicPr/>
          <p:nvPr/>
        </p:nvPicPr>
        <p:blipFill>
          <a:blip r:embed="rId10" cstate="print">
            <a:extLst>
              <a:ext uri="{28A0092B-C50C-407E-A947-70E740481C1C}">
                <a14:useLocalDpi xmlns:a14="http://schemas.microsoft.com/office/drawing/2010/main"/>
              </a:ext>
            </a:extLst>
          </a:blip>
          <a:stretch>
            <a:fillRect/>
          </a:stretch>
        </p:blipFill>
        <p:spPr>
          <a:xfrm>
            <a:off x="562844" y="12623687"/>
            <a:ext cx="4902806" cy="2842539"/>
          </a:xfrm>
          <a:prstGeom prst="rect">
            <a:avLst/>
          </a:prstGeom>
        </p:spPr>
      </p:pic>
      <p:pic>
        <p:nvPicPr>
          <p:cNvPr id="53" name="Picture 52" descr="A picture containing indoor, sitting, white, photo&#10;&#10;Description automatically generated">
            <a:extLst>
              <a:ext uri="{FF2B5EF4-FFF2-40B4-BE49-F238E27FC236}">
                <a16:creationId xmlns:a16="http://schemas.microsoft.com/office/drawing/2014/main" id="{CA6EB5DE-2517-EC43-AC3E-2B1FC0D88C79}"/>
              </a:ext>
            </a:extLst>
          </p:cNvPr>
          <p:cNvPicPr/>
          <p:nvPr/>
        </p:nvPicPr>
        <p:blipFill rotWithShape="1">
          <a:blip r:embed="rId11" cstate="email">
            <a:extLst>
              <a:ext uri="{28A0092B-C50C-407E-A947-70E740481C1C}">
                <a14:useLocalDpi xmlns:a14="http://schemas.microsoft.com/office/drawing/2010/main"/>
              </a:ext>
            </a:extLst>
          </a:blip>
          <a:srcRect/>
          <a:stretch/>
        </p:blipFill>
        <p:spPr bwMode="auto">
          <a:xfrm>
            <a:off x="5753320" y="12623687"/>
            <a:ext cx="2475603" cy="2842539"/>
          </a:xfrm>
          <a:prstGeom prst="rect">
            <a:avLst/>
          </a:prstGeom>
          <a:ln>
            <a:noFill/>
          </a:ln>
          <a:extLst>
            <a:ext uri="{53640926-AAD7-44D8-BBD7-CCE9431645EC}">
              <a14:shadowObscured xmlns:a14="http://schemas.microsoft.com/office/drawing/2010/main"/>
            </a:ext>
          </a:extLst>
        </p:spPr>
      </p:pic>
      <p:pic>
        <p:nvPicPr>
          <p:cNvPr id="54" name="Picture 53" descr="A screenshot of a cell phone&#10;&#10;Description automatically generated">
            <a:extLst>
              <a:ext uri="{FF2B5EF4-FFF2-40B4-BE49-F238E27FC236}">
                <a16:creationId xmlns:a16="http://schemas.microsoft.com/office/drawing/2014/main" id="{5DBD8B04-9F30-5F4B-AF7E-9B569991E704}"/>
              </a:ext>
            </a:extLst>
          </p:cNvPr>
          <p:cNvPicPr/>
          <p:nvPr/>
        </p:nvPicPr>
        <p:blipFill>
          <a:blip r:embed="rId12" cstate="print">
            <a:extLst>
              <a:ext uri="{28A0092B-C50C-407E-A947-70E740481C1C}">
                <a14:useLocalDpi xmlns:a14="http://schemas.microsoft.com/office/drawing/2010/main"/>
              </a:ext>
            </a:extLst>
          </a:blip>
          <a:stretch>
            <a:fillRect/>
          </a:stretch>
        </p:blipFill>
        <p:spPr>
          <a:xfrm>
            <a:off x="36495345" y="16563407"/>
            <a:ext cx="13565901" cy="8948597"/>
          </a:xfrm>
          <a:prstGeom prst="rect">
            <a:avLst/>
          </a:prstGeom>
        </p:spPr>
      </p:pic>
      <p:sp>
        <p:nvSpPr>
          <p:cNvPr id="2" name="TextBox 1">
            <a:extLst>
              <a:ext uri="{FF2B5EF4-FFF2-40B4-BE49-F238E27FC236}">
                <a16:creationId xmlns:a16="http://schemas.microsoft.com/office/drawing/2014/main" id="{8E4CB72E-93A3-9E41-8DDF-945529622B95}"/>
              </a:ext>
            </a:extLst>
          </p:cNvPr>
          <p:cNvSpPr txBox="1"/>
          <p:nvPr/>
        </p:nvSpPr>
        <p:spPr>
          <a:xfrm>
            <a:off x="699434" y="1795059"/>
            <a:ext cx="19057781" cy="861774"/>
          </a:xfrm>
          <a:prstGeom prst="rect">
            <a:avLst/>
          </a:prstGeom>
          <a:noFill/>
        </p:spPr>
        <p:txBody>
          <a:bodyPr wrap="none" rtlCol="0">
            <a:spAutoFit/>
          </a:bodyPr>
          <a:lstStyle/>
          <a:p>
            <a:r>
              <a:rPr lang="en-US" sz="5000">
                <a:solidFill>
                  <a:srgbClr val="201F1E"/>
                </a:solidFill>
                <a:cs typeface="Segoe UI Semilight" panose="020B0402040204020203" pitchFamily="34" charset="0"/>
              </a:rPr>
              <a:t>2020 International Space Station Research and Development Conference</a:t>
            </a:r>
            <a:endParaRPr lang="en-US" sz="5000">
              <a:cs typeface="Segoe UI Semilight" panose="020B0402040204020203" pitchFamily="34" charset="0"/>
            </a:endParaRPr>
          </a:p>
        </p:txBody>
      </p:sp>
      <p:sp>
        <p:nvSpPr>
          <p:cNvPr id="5" name="Rectangle 1">
            <a:extLst>
              <a:ext uri="{FF2B5EF4-FFF2-40B4-BE49-F238E27FC236}">
                <a16:creationId xmlns:a16="http://schemas.microsoft.com/office/drawing/2014/main" id="{E4B84CF0-A357-0941-9D7A-70342E964AB9}"/>
              </a:ext>
            </a:extLst>
          </p:cNvPr>
          <p:cNvSpPr>
            <a:spLocks noChangeArrowheads="1"/>
          </p:cNvSpPr>
          <p:nvPr/>
        </p:nvSpPr>
        <p:spPr bwMode="auto">
          <a:xfrm>
            <a:off x="21214209" y="8448124"/>
            <a:ext cx="184731" cy="369332"/>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Oval 5">
            <a:extLst>
              <a:ext uri="{FF2B5EF4-FFF2-40B4-BE49-F238E27FC236}">
                <a16:creationId xmlns:a16="http://schemas.microsoft.com/office/drawing/2014/main" id="{C53A9B2A-AFCC-48A1-94C3-86B15269BDB9}"/>
              </a:ext>
            </a:extLst>
          </p:cNvPr>
          <p:cNvSpPr/>
          <p:nvPr/>
        </p:nvSpPr>
        <p:spPr>
          <a:xfrm rot="1426191">
            <a:off x="8512917" y="20379645"/>
            <a:ext cx="5098461" cy="2133917"/>
          </a:xfrm>
          <a:prstGeom prst="ellipse">
            <a:avLst/>
          </a:prstGeom>
          <a:noFill/>
          <a:ln w="22225">
            <a:solidFill>
              <a:schemeClr val="tx1">
                <a:alpha val="51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F7006C0-F366-4A39-AE16-D4A2344246DE}"/>
              </a:ext>
            </a:extLst>
          </p:cNvPr>
          <p:cNvSpPr/>
          <p:nvPr/>
        </p:nvSpPr>
        <p:spPr>
          <a:xfrm>
            <a:off x="375597" y="8195684"/>
            <a:ext cx="8189395" cy="15433850"/>
          </a:xfrm>
          <a:prstGeom prst="rect">
            <a:avLst/>
          </a:prstGeom>
          <a:noFill/>
          <a:ln w="22225">
            <a:solidFill>
              <a:schemeClr val="tx1">
                <a:alpha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79A03EB-26E4-4AB6-BE55-C13FAA5E83BD}"/>
              </a:ext>
            </a:extLst>
          </p:cNvPr>
          <p:cNvCxnSpPr>
            <a:cxnSpLocks/>
          </p:cNvCxnSpPr>
          <p:nvPr/>
        </p:nvCxnSpPr>
        <p:spPr>
          <a:xfrm flipH="1">
            <a:off x="8564994" y="22826925"/>
            <a:ext cx="4334585" cy="802608"/>
          </a:xfrm>
          <a:prstGeom prst="line">
            <a:avLst/>
          </a:prstGeom>
          <a:ln w="22225">
            <a:solidFill>
              <a:schemeClr val="tx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A479A8-3A67-4059-8969-65524E0CE58B}"/>
              </a:ext>
            </a:extLst>
          </p:cNvPr>
          <p:cNvCxnSpPr>
            <a:cxnSpLocks/>
          </p:cNvCxnSpPr>
          <p:nvPr/>
        </p:nvCxnSpPr>
        <p:spPr>
          <a:xfrm flipH="1" flipV="1">
            <a:off x="8593719" y="8195684"/>
            <a:ext cx="4779801" cy="13771427"/>
          </a:xfrm>
          <a:prstGeom prst="line">
            <a:avLst/>
          </a:prstGeom>
          <a:ln w="22225">
            <a:solidFill>
              <a:schemeClr val="tx1">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5116ED3E-93B9-47B1-AED3-44C19B23139F}"/>
              </a:ext>
            </a:extLst>
          </p:cNvPr>
          <p:cNvSpPr/>
          <p:nvPr/>
        </p:nvSpPr>
        <p:spPr>
          <a:xfrm>
            <a:off x="18695621" y="3578237"/>
            <a:ext cx="15877475" cy="9715905"/>
          </a:xfrm>
          <a:prstGeom prst="rect">
            <a:avLst/>
          </a:prstGeom>
          <a:noFill/>
          <a:ln w="22225">
            <a:solidFill>
              <a:schemeClr val="tx1">
                <a:alpha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1416E857-1BA6-D84B-ADAC-491322E73AFE}"/>
              </a:ext>
            </a:extLst>
          </p:cNvPr>
          <p:cNvSpPr>
            <a:spLocks noChangeArrowheads="1"/>
          </p:cNvSpPr>
          <p:nvPr/>
        </p:nvSpPr>
        <p:spPr bwMode="auto">
          <a:xfrm>
            <a:off x="699434" y="2777217"/>
            <a:ext cx="141167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2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Authors: </a:t>
            </a:r>
            <a:r>
              <a:rPr lang="en-US" sz="2400" dirty="0">
                <a:latin typeface="Calibri" panose="020F0502020204030204" pitchFamily="34" charset="0"/>
                <a:cs typeface="Calibri" panose="020F0502020204030204" pitchFamily="34" charset="0"/>
              </a:rPr>
              <a:t>Samantha Glassner, Lamia Farah, Daniel Fisher, William Spencer, Erica Traini, and Dr. Marilyn Minus Department of Mechanical Engineering, Northeastern University</a:t>
            </a:r>
          </a:p>
        </p:txBody>
      </p:sp>
      <p:pic>
        <p:nvPicPr>
          <p:cNvPr id="28" name="Picture 27">
            <a:extLst>
              <a:ext uri="{FF2B5EF4-FFF2-40B4-BE49-F238E27FC236}">
                <a16:creationId xmlns:a16="http://schemas.microsoft.com/office/drawing/2014/main" id="{A075BE6F-2776-3443-AED5-A6596DB585BE}"/>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35969771" y="243833"/>
            <a:ext cx="7530569" cy="5223608"/>
          </a:xfrm>
          <a:prstGeom prst="rect">
            <a:avLst/>
          </a:prstGeom>
        </p:spPr>
      </p:pic>
      <p:pic>
        <p:nvPicPr>
          <p:cNvPr id="11" name="Picture 10" descr="A picture containing device&#10;&#10;Description automatically generated">
            <a:extLst>
              <a:ext uri="{FF2B5EF4-FFF2-40B4-BE49-F238E27FC236}">
                <a16:creationId xmlns:a16="http://schemas.microsoft.com/office/drawing/2014/main" id="{E25990AB-419C-0C4E-8E08-51DAF10C9BB5}"/>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9331843" y="3870223"/>
            <a:ext cx="14792292" cy="6876165"/>
          </a:xfrm>
          <a:prstGeom prst="rect">
            <a:avLst/>
          </a:prstGeom>
        </p:spPr>
      </p:pic>
      <p:sp>
        <p:nvSpPr>
          <p:cNvPr id="3" name="Rectangle 2">
            <a:extLst>
              <a:ext uri="{FF2B5EF4-FFF2-40B4-BE49-F238E27FC236}">
                <a16:creationId xmlns:a16="http://schemas.microsoft.com/office/drawing/2014/main" id="{441A2589-D2CF-EC4A-B180-44B8B18390B9}"/>
              </a:ext>
            </a:extLst>
          </p:cNvPr>
          <p:cNvSpPr/>
          <p:nvPr/>
        </p:nvSpPr>
        <p:spPr>
          <a:xfrm>
            <a:off x="461232" y="15749538"/>
            <a:ext cx="7945240" cy="7287829"/>
          </a:xfrm>
          <a:prstGeom prst="rect">
            <a:avLst/>
          </a:prstGeom>
        </p:spPr>
        <p:txBody>
          <a:bodyPr wrap="square">
            <a:spAutoFit/>
          </a:bodyPr>
          <a:lstStyle/>
          <a:p>
            <a:pPr indent="457200" algn="just">
              <a:lnSpc>
                <a:spcPct val="115000"/>
              </a:lnSpc>
            </a:pPr>
            <a:r>
              <a:rPr lang="en-US" sz="2400" dirty="0">
                <a:solidFill>
                  <a:srgbClr val="000000"/>
                </a:solidFill>
                <a:latin typeface="+mj-lt"/>
                <a:ea typeface="Times New Roman" panose="02020603050405020304" pitchFamily="18" charset="0"/>
                <a:cs typeface="Segoe UI Light" panose="020B0502040204020203" pitchFamily="34" charset="0"/>
              </a:rPr>
              <a:t>The cleaning mechanism extends from the robot body to clean a handrail. To minimize complexity, a simple one degree of freedom arm was chosen. For the arm to grip the handrail, the group examined using both a soft robotic end effector and a mechanical jaw. The soft robot was chosen, as its inherent compliance makes contact on the cleaning surface more reliable. The team decided to apply mechanical cleaning with embedded vibration motors, rather than having it slide along the handrail as it was less complex mechanically and electrically. When deciding on the cleaning material to interface with the mechanism, the group examined using a pre-moistened wipe and a dry wipe that would have liquid dispensed onto it. Trade studies showed the dry wipe solution would reduce the risk of liquid releasing from the mechanism, a risk to the station, and could be reused more often, making it the clear solution. Irrigation lines are embedded in the soft robot to wet the cleaning wipe as necessary.</a:t>
            </a:r>
            <a:endParaRPr lang="en-US" sz="2400" dirty="0">
              <a:effectLst/>
              <a:latin typeface="+mj-lt"/>
              <a:ea typeface="Arial" panose="020B0604020202020204" pitchFamily="34" charset="0"/>
              <a:cs typeface="Segoe UI Light" panose="020B0502040204020203" pitchFamily="34" charset="0"/>
            </a:endParaRPr>
          </a:p>
        </p:txBody>
      </p:sp>
      <p:sp>
        <p:nvSpPr>
          <p:cNvPr id="45" name="Oval 44">
            <a:extLst>
              <a:ext uri="{FF2B5EF4-FFF2-40B4-BE49-F238E27FC236}">
                <a16:creationId xmlns:a16="http://schemas.microsoft.com/office/drawing/2014/main" id="{A65BA74F-6524-4381-A9C1-FEE37F0E5473}"/>
              </a:ext>
            </a:extLst>
          </p:cNvPr>
          <p:cNvSpPr/>
          <p:nvPr/>
        </p:nvSpPr>
        <p:spPr>
          <a:xfrm rot="1426191">
            <a:off x="16937961" y="14567635"/>
            <a:ext cx="2874732" cy="2293345"/>
          </a:xfrm>
          <a:prstGeom prst="ellipse">
            <a:avLst/>
          </a:prstGeom>
          <a:noFill/>
          <a:ln w="22225">
            <a:solidFill>
              <a:schemeClr val="tx1">
                <a:alpha val="51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047BF5A6-16F5-4D77-A76A-433EAACEDDF1}"/>
              </a:ext>
            </a:extLst>
          </p:cNvPr>
          <p:cNvCxnSpPr>
            <a:cxnSpLocks/>
            <a:endCxn id="45" idx="5"/>
          </p:cNvCxnSpPr>
          <p:nvPr/>
        </p:nvCxnSpPr>
        <p:spPr>
          <a:xfrm flipH="1">
            <a:off x="18978669" y="13287298"/>
            <a:ext cx="15594427" cy="3578711"/>
          </a:xfrm>
          <a:prstGeom prst="line">
            <a:avLst/>
          </a:prstGeom>
          <a:ln w="22225">
            <a:solidFill>
              <a:schemeClr val="tx1">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6A5688B-2EB7-274C-9656-58C833FCF81C}"/>
              </a:ext>
            </a:extLst>
          </p:cNvPr>
          <p:cNvSpPr/>
          <p:nvPr/>
        </p:nvSpPr>
        <p:spPr>
          <a:xfrm>
            <a:off x="23885563" y="21034512"/>
            <a:ext cx="10798577" cy="3453702"/>
          </a:xfrm>
          <a:prstGeom prst="rect">
            <a:avLst/>
          </a:prstGeom>
        </p:spPr>
        <p:txBody>
          <a:bodyPr wrap="square">
            <a:spAutoFit/>
          </a:bodyPr>
          <a:lstStyle/>
          <a:p>
            <a:pPr indent="457200" algn="just">
              <a:lnSpc>
                <a:spcPct val="115000"/>
              </a:lnSpc>
            </a:pPr>
            <a:r>
              <a:rPr lang="en-US" sz="2400" dirty="0">
                <a:solidFill>
                  <a:srgbClr val="000000"/>
                </a:solidFill>
                <a:latin typeface="+mj-lt"/>
                <a:ea typeface="Times New Roman" panose="02020603050405020304" pitchFamily="18" charset="0"/>
                <a:cs typeface="Segoe UI Light" panose="020B0502040204020203" pitchFamily="34" charset="0"/>
              </a:rPr>
              <a:t>The locomotion aspect of the robot consisted of how the robot would move through the ISS in addition to how it would adhere to the walls of ISS in zero-gravity. To move through the ISS, a four-legged robot design and a tank-drive wheeled robot design were both examined. Vacuum suction cup methods, a pinching mechanism and a propeller were all considered in deciding how the robot would adhere to the walls of the ISS. To limit the complexity of navigating certain corners of the ISS and turning, the wheeled robot with tank-drive wheels was chosen.  A ducted propeller was chosen to keep the vehicle adhered to the walls.</a:t>
            </a:r>
            <a:endParaRPr lang="en-US" sz="2400" dirty="0">
              <a:effectLst/>
              <a:latin typeface="+mj-lt"/>
              <a:ea typeface="Arial" panose="020B0604020202020204" pitchFamily="34" charset="0"/>
              <a:cs typeface="Segoe UI Light" panose="020B0502040204020203" pitchFamily="34" charset="0"/>
            </a:endParaRPr>
          </a:p>
        </p:txBody>
      </p:sp>
      <p:cxnSp>
        <p:nvCxnSpPr>
          <p:cNvPr id="49" name="Straight Connector 48">
            <a:extLst>
              <a:ext uri="{FF2B5EF4-FFF2-40B4-BE49-F238E27FC236}">
                <a16:creationId xmlns:a16="http://schemas.microsoft.com/office/drawing/2014/main" id="{92D16558-37A8-45F3-8BCC-19149FC0945B}"/>
              </a:ext>
            </a:extLst>
          </p:cNvPr>
          <p:cNvCxnSpPr>
            <a:cxnSpLocks/>
            <a:endCxn id="45" idx="2"/>
          </p:cNvCxnSpPr>
          <p:nvPr/>
        </p:nvCxnSpPr>
        <p:spPr>
          <a:xfrm flipH="1">
            <a:off x="17059890" y="3578237"/>
            <a:ext cx="1635731" cy="11556721"/>
          </a:xfrm>
          <a:prstGeom prst="line">
            <a:avLst/>
          </a:prstGeom>
          <a:ln w="22225">
            <a:solidFill>
              <a:schemeClr val="tx1">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E15E3EF-7A4B-F548-B6B9-3AC1D35F4B23}"/>
              </a:ext>
            </a:extLst>
          </p:cNvPr>
          <p:cNvSpPr/>
          <p:nvPr/>
        </p:nvSpPr>
        <p:spPr>
          <a:xfrm>
            <a:off x="18948576" y="10906402"/>
            <a:ext cx="15328463" cy="2191049"/>
          </a:xfrm>
          <a:prstGeom prst="rect">
            <a:avLst/>
          </a:prstGeom>
        </p:spPr>
        <p:txBody>
          <a:bodyPr wrap="square">
            <a:spAutoFit/>
          </a:bodyPr>
          <a:lstStyle/>
          <a:p>
            <a:pPr indent="457200" algn="just">
              <a:lnSpc>
                <a:spcPct val="115000"/>
              </a:lnSpc>
            </a:pPr>
            <a:r>
              <a:rPr lang="en-US" sz="2400" dirty="0">
                <a:solidFill>
                  <a:srgbClr val="000000"/>
                </a:solidFill>
                <a:latin typeface="+mj-lt"/>
                <a:ea typeface="Times New Roman" panose="02020603050405020304" pitchFamily="18" charset="0"/>
                <a:cs typeface="Segoe UI Light" panose="020B0502040204020203" pitchFamily="34" charset="0"/>
              </a:rPr>
              <a:t>To allow the robot to “see” handrails and obstacles while knowing its position in space the following solutions were considered: Light Detection and Ranging (LiDAR) cameras to avoid obstacles and detect specific objects, using a series of Infrared (IR) sensors to construct a map of an environment, and SLAM methods utilizing camera inputs to localize a robot in space. These solutions were combined in a way that limited complexity and cost by using a 2D camera to detect handrails, a 2D LiDAR to implement a SLAM algorithm and a series of infrared cameras to avoid obstacles. </a:t>
            </a:r>
            <a:endParaRPr lang="en-US" sz="2400" dirty="0">
              <a:effectLst/>
              <a:latin typeface="+mj-lt"/>
              <a:ea typeface="Arial" panose="020B0604020202020204" pitchFamily="34" charset="0"/>
              <a:cs typeface="Segoe UI Light" panose="020B0502040204020203" pitchFamily="34" charset="0"/>
            </a:endParaRPr>
          </a:p>
        </p:txBody>
      </p:sp>
      <p:sp>
        <p:nvSpPr>
          <p:cNvPr id="12" name="Rectangle 11">
            <a:extLst>
              <a:ext uri="{FF2B5EF4-FFF2-40B4-BE49-F238E27FC236}">
                <a16:creationId xmlns:a16="http://schemas.microsoft.com/office/drawing/2014/main" id="{38816CD3-A6E2-7341-9951-C52EC6770F8E}"/>
              </a:ext>
            </a:extLst>
          </p:cNvPr>
          <p:cNvSpPr/>
          <p:nvPr/>
        </p:nvSpPr>
        <p:spPr>
          <a:xfrm>
            <a:off x="35927142" y="6365642"/>
            <a:ext cx="15044088" cy="3455754"/>
          </a:xfrm>
          <a:prstGeom prst="rect">
            <a:avLst/>
          </a:prstGeom>
        </p:spPr>
        <p:txBody>
          <a:bodyPr wrap="square">
            <a:spAutoFit/>
          </a:bodyPr>
          <a:lstStyle/>
          <a:p>
            <a:pPr indent="457200" algn="just">
              <a:lnSpc>
                <a:spcPct val="115000"/>
              </a:lnSpc>
            </a:pPr>
            <a:r>
              <a:rPr lang="en-US" sz="2400" dirty="0">
                <a:solidFill>
                  <a:srgbClr val="000000"/>
                </a:solidFill>
                <a:latin typeface="+mj-lt"/>
                <a:ea typeface="Times New Roman" panose="02020603050405020304" pitchFamily="18" charset="0"/>
                <a:cs typeface="Segoe UI Light" panose="020B0502040204020203" pitchFamily="34" charset="0"/>
              </a:rPr>
              <a:t>To help understand the geometric constraints of the vehicle, the team has simulated an accurate rendition of the vehicle in CAD. Using this model, the robot’s ability to navigate the corners and steps of the space station, as well as the ability to drive over obstacles, was confirmed. The team simulated vehicle operations using Matplotlib python plotting. Acoustic analysis was employed to determine that the vehicle satisfies ISS environmental requirements for noise. The quality of the wetting of the wipe, the intensity of the vibration, as well as the inflation of the soft robot were guided by simulation methods and empirical data, and were demonstrated using the first version of the soft robot. The accuracy of the camera’s handrail detection, as well as the determination of the handrail distance, was tested by doing static tests with a 3D printed mock handrail.</a:t>
            </a:r>
            <a:endParaRPr lang="en-US" sz="2400" dirty="0">
              <a:effectLst/>
              <a:latin typeface="+mj-lt"/>
              <a:ea typeface="Arial" panose="020B0604020202020204" pitchFamily="34" charset="0"/>
              <a:cs typeface="Segoe UI Light" panose="020B0502040204020203" pitchFamily="34" charset="0"/>
            </a:endParaRPr>
          </a:p>
        </p:txBody>
      </p:sp>
      <p:sp>
        <p:nvSpPr>
          <p:cNvPr id="13" name="Rectangle 12">
            <a:extLst>
              <a:ext uri="{FF2B5EF4-FFF2-40B4-BE49-F238E27FC236}">
                <a16:creationId xmlns:a16="http://schemas.microsoft.com/office/drawing/2014/main" id="{3B2946E6-7F08-C645-93E8-D1B84C2BDFA0}"/>
              </a:ext>
            </a:extLst>
          </p:cNvPr>
          <p:cNvSpPr/>
          <p:nvPr/>
        </p:nvSpPr>
        <p:spPr>
          <a:xfrm>
            <a:off x="35927140" y="14327745"/>
            <a:ext cx="15044088" cy="2308324"/>
          </a:xfrm>
          <a:prstGeom prst="rect">
            <a:avLst/>
          </a:prstGeom>
        </p:spPr>
        <p:txBody>
          <a:bodyPr wrap="square">
            <a:spAutoFit/>
          </a:bodyPr>
          <a:lstStyle/>
          <a:p>
            <a:pPr>
              <a:spcBef>
                <a:spcPts val="100"/>
              </a:spcBef>
              <a:spcAft>
                <a:spcPts val="200"/>
              </a:spcAft>
            </a:pPr>
            <a:r>
              <a:rPr lang="en-US" sz="2400" dirty="0">
                <a:solidFill>
                  <a:srgbClr val="000000"/>
                </a:solidFill>
                <a:latin typeface="+mj-lt"/>
                <a:ea typeface="Times New Roman" panose="02020603050405020304" pitchFamily="18" charset="0"/>
                <a:cs typeface="Segoe UI Light" panose="020B0502040204020203" pitchFamily="34" charset="0"/>
              </a:rPr>
              <a:t>	A program deciphers images taken on the camera and segments out the pixels that match the characteristics of a handrail: that is must be blue, and it must create a rectangular shape. Once the robot has identified a handrail, it navigates to the handrail using SLAM to keep track of its position and IR sensors to avoid obstacles.  The cleaning mechanism is deployed over the handrail and inflated to grip.  A small amount of cleaning solution is applied to the cleaning wipe via irrigation lines cast into the soft robot.  The soft robot applies mechanical cleaning via vibration, and ends the cleaning sequence.</a:t>
            </a:r>
            <a:r>
              <a:rPr lang="en-US" sz="2400" dirty="0">
                <a:latin typeface="+mj-lt"/>
                <a:cs typeface="Segoe UI Light" panose="020B0502040204020203" pitchFamily="34" charset="0"/>
              </a:rPr>
              <a:t> </a:t>
            </a:r>
          </a:p>
        </p:txBody>
      </p:sp>
      <p:pic>
        <p:nvPicPr>
          <p:cNvPr id="61" name="Picture 60">
            <a:extLst>
              <a:ext uri="{FF2B5EF4-FFF2-40B4-BE49-F238E27FC236}">
                <a16:creationId xmlns:a16="http://schemas.microsoft.com/office/drawing/2014/main" id="{6CF5FD97-F569-4957-956E-B74359AF00F5}"/>
              </a:ext>
            </a:extLst>
          </p:cNvPr>
          <p:cNvPicPr>
            <a:picLocks noChangeAspect="1"/>
          </p:cNvPicPr>
          <p:nvPr/>
        </p:nvPicPr>
        <p:blipFill>
          <a:blip r:embed="rId15"/>
          <a:stretch>
            <a:fillRect/>
          </a:stretch>
        </p:blipFill>
        <p:spPr>
          <a:xfrm>
            <a:off x="24125280" y="17493239"/>
            <a:ext cx="4170699" cy="3277702"/>
          </a:xfrm>
          <a:prstGeom prst="rect">
            <a:avLst/>
          </a:prstGeom>
        </p:spPr>
      </p:pic>
      <p:pic>
        <p:nvPicPr>
          <p:cNvPr id="36" name="Picture 35" descr="A picture containing table, cup, doughnut, coffee&#10;&#10;Description automatically generated">
            <a:extLst>
              <a:ext uri="{FF2B5EF4-FFF2-40B4-BE49-F238E27FC236}">
                <a16:creationId xmlns:a16="http://schemas.microsoft.com/office/drawing/2014/main" id="{359EEB5F-86F1-4D4A-9F6E-A9F8E7EBA783}"/>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28659853" y="17493239"/>
            <a:ext cx="5840185" cy="3247108"/>
          </a:xfrm>
          <a:prstGeom prst="rect">
            <a:avLst/>
          </a:prstGeom>
        </p:spPr>
      </p:pic>
      <p:sp>
        <p:nvSpPr>
          <p:cNvPr id="62" name="Rectangle 61">
            <a:extLst>
              <a:ext uri="{FF2B5EF4-FFF2-40B4-BE49-F238E27FC236}">
                <a16:creationId xmlns:a16="http://schemas.microsoft.com/office/drawing/2014/main" id="{C6485BCF-A8BA-4AD0-B817-67207B899370}"/>
              </a:ext>
            </a:extLst>
          </p:cNvPr>
          <p:cNvSpPr/>
          <p:nvPr/>
        </p:nvSpPr>
        <p:spPr>
          <a:xfrm>
            <a:off x="23727042" y="16498908"/>
            <a:ext cx="11109077" cy="8368725"/>
          </a:xfrm>
          <a:prstGeom prst="rect">
            <a:avLst/>
          </a:prstGeom>
          <a:noFill/>
          <a:ln w="22225">
            <a:solidFill>
              <a:schemeClr val="tx1">
                <a:alpha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A5AACC09-753E-45DB-9195-C7569F1A2582}"/>
              </a:ext>
            </a:extLst>
          </p:cNvPr>
          <p:cNvSpPr/>
          <p:nvPr/>
        </p:nvSpPr>
        <p:spPr>
          <a:xfrm rot="19770855">
            <a:off x="14795890" y="19375524"/>
            <a:ext cx="8709920" cy="2293345"/>
          </a:xfrm>
          <a:prstGeom prst="ellipse">
            <a:avLst/>
          </a:prstGeom>
          <a:noFill/>
          <a:ln w="22225">
            <a:solidFill>
              <a:schemeClr val="tx1">
                <a:alpha val="51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DB3844EB-230B-4937-8639-910A40BBA776}"/>
              </a:ext>
            </a:extLst>
          </p:cNvPr>
          <p:cNvCxnSpPr>
            <a:cxnSpLocks/>
          </p:cNvCxnSpPr>
          <p:nvPr/>
        </p:nvCxnSpPr>
        <p:spPr>
          <a:xfrm flipH="1">
            <a:off x="20128884" y="16526428"/>
            <a:ext cx="3593941" cy="2203451"/>
          </a:xfrm>
          <a:prstGeom prst="line">
            <a:avLst/>
          </a:prstGeom>
          <a:ln w="22225">
            <a:solidFill>
              <a:schemeClr val="tx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F2A360F-B40F-4C79-8540-A9C5C8FB577F}"/>
              </a:ext>
            </a:extLst>
          </p:cNvPr>
          <p:cNvCxnSpPr>
            <a:cxnSpLocks/>
          </p:cNvCxnSpPr>
          <p:nvPr/>
        </p:nvCxnSpPr>
        <p:spPr>
          <a:xfrm flipH="1" flipV="1">
            <a:off x="15567319" y="22898661"/>
            <a:ext cx="8159723" cy="1968972"/>
          </a:xfrm>
          <a:prstGeom prst="line">
            <a:avLst/>
          </a:prstGeom>
          <a:ln w="22225">
            <a:solidFill>
              <a:schemeClr val="tx1">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96D36953-017B-451A-A4E7-988ADD4FB940}"/>
              </a:ext>
            </a:extLst>
          </p:cNvPr>
          <p:cNvSpPr/>
          <p:nvPr/>
        </p:nvSpPr>
        <p:spPr>
          <a:xfrm>
            <a:off x="592302" y="8286327"/>
            <a:ext cx="5580207" cy="825291"/>
          </a:xfrm>
          <a:prstGeom prst="rect">
            <a:avLst/>
          </a:prstGeom>
        </p:spPr>
        <p:txBody>
          <a:bodyPr wrap="square">
            <a:spAutoFit/>
          </a:bodyPr>
          <a:lstStyle/>
          <a:p>
            <a:pPr>
              <a:lnSpc>
                <a:spcPct val="115000"/>
              </a:lnSpc>
              <a:spcBef>
                <a:spcPts val="1200"/>
              </a:spcBef>
              <a:spcAft>
                <a:spcPts val="1200"/>
              </a:spcAft>
            </a:pPr>
            <a:r>
              <a:rPr lang="en-US" sz="4400" b="1" dirty="0">
                <a:solidFill>
                  <a:schemeClr val="accent1">
                    <a:lumMod val="50000"/>
                  </a:schemeClr>
                </a:solidFill>
                <a:latin typeface="Calibri" panose="020F0502020204030204" pitchFamily="34" charset="0"/>
                <a:ea typeface="Segoe UI Black" panose="020B0A02040204020203" pitchFamily="34" charset="0"/>
                <a:cs typeface="Calibri" panose="020F0502020204030204" pitchFamily="34" charset="0"/>
              </a:rPr>
              <a:t>Cleaning</a:t>
            </a:r>
            <a:endParaRPr lang="en-US" sz="4400" dirty="0">
              <a:solidFill>
                <a:schemeClr val="accent1">
                  <a:lumMod val="50000"/>
                </a:schemeClr>
              </a:solidFill>
              <a:latin typeface="Calibri" panose="020F0502020204030204" pitchFamily="34" charset="0"/>
              <a:ea typeface="Segoe UI Black" panose="020B0A02040204020203" pitchFamily="34" charset="0"/>
              <a:cs typeface="Calibri" panose="020F0502020204030204" pitchFamily="34" charset="0"/>
            </a:endParaRPr>
          </a:p>
        </p:txBody>
      </p:sp>
      <p:pic>
        <p:nvPicPr>
          <p:cNvPr id="55" name="Picture 54" descr="A picture containing indoor, sitting, wooden, building&#10;&#10;Description automatically generated">
            <a:extLst>
              <a:ext uri="{FF2B5EF4-FFF2-40B4-BE49-F238E27FC236}">
                <a16:creationId xmlns:a16="http://schemas.microsoft.com/office/drawing/2014/main" id="{F9948314-62CC-5843-9A9B-F074E538D056}"/>
              </a:ext>
            </a:extLst>
          </p:cNvPr>
          <p:cNvPicPr/>
          <p:nvPr/>
        </p:nvPicPr>
        <p:blipFill rotWithShape="1">
          <a:blip r:embed="rId17" cstate="email">
            <a:extLst>
              <a:ext uri="{28A0092B-C50C-407E-A947-70E740481C1C}">
                <a14:useLocalDpi xmlns:a14="http://schemas.microsoft.com/office/drawing/2010/main"/>
              </a:ext>
            </a:extLst>
          </a:blip>
          <a:srcRect/>
          <a:stretch/>
        </p:blipFill>
        <p:spPr bwMode="auto">
          <a:xfrm>
            <a:off x="42309257" y="9829643"/>
            <a:ext cx="4153286" cy="3459918"/>
          </a:xfrm>
          <a:prstGeom prst="rect">
            <a:avLst/>
          </a:prstGeom>
          <a:ln>
            <a:noFill/>
          </a:ln>
          <a:extLst>
            <a:ext uri="{53640926-AAD7-44D8-BBD7-CCE9431645EC}">
              <a14:shadowObscured xmlns:a14="http://schemas.microsoft.com/office/drawing/2010/main"/>
            </a:ext>
          </a:extLst>
        </p:spPr>
      </p:pic>
      <p:pic>
        <p:nvPicPr>
          <p:cNvPr id="56" name="Picture 55" descr="A picture containing indoor, ceiling, plane, airport&#10;&#10;Description automatically generated">
            <a:extLst>
              <a:ext uri="{FF2B5EF4-FFF2-40B4-BE49-F238E27FC236}">
                <a16:creationId xmlns:a16="http://schemas.microsoft.com/office/drawing/2014/main" id="{73958417-B5FB-334D-8739-D98742B8A561}"/>
              </a:ext>
            </a:extLst>
          </p:cNvPr>
          <p:cNvPicPr/>
          <p:nvPr/>
        </p:nvPicPr>
        <p:blipFill rotWithShape="1">
          <a:blip r:embed="rId18" cstate="email">
            <a:extLst>
              <a:ext uri="{28A0092B-C50C-407E-A947-70E740481C1C}">
                <a14:useLocalDpi xmlns:a14="http://schemas.microsoft.com/office/drawing/2010/main"/>
              </a:ext>
            </a:extLst>
          </a:blip>
          <a:srcRect/>
          <a:stretch/>
        </p:blipFill>
        <p:spPr>
          <a:xfrm>
            <a:off x="46709399" y="9813890"/>
            <a:ext cx="4261831" cy="3467424"/>
          </a:xfrm>
          <a:prstGeom prst="rect">
            <a:avLst/>
          </a:prstGeom>
        </p:spPr>
      </p:pic>
      <p:sp>
        <p:nvSpPr>
          <p:cNvPr id="80" name="Rectangle 79">
            <a:extLst>
              <a:ext uri="{FF2B5EF4-FFF2-40B4-BE49-F238E27FC236}">
                <a16:creationId xmlns:a16="http://schemas.microsoft.com/office/drawing/2014/main" id="{AEFEF816-2F90-49AF-BD2B-6A1A666B7BFD}"/>
              </a:ext>
            </a:extLst>
          </p:cNvPr>
          <p:cNvSpPr/>
          <p:nvPr/>
        </p:nvSpPr>
        <p:spPr>
          <a:xfrm>
            <a:off x="17883660" y="3860226"/>
            <a:ext cx="5580207" cy="825291"/>
          </a:xfrm>
          <a:prstGeom prst="rect">
            <a:avLst/>
          </a:prstGeom>
        </p:spPr>
        <p:txBody>
          <a:bodyPr wrap="square">
            <a:spAutoFit/>
          </a:bodyPr>
          <a:lstStyle/>
          <a:p>
            <a:pPr algn="ctr">
              <a:lnSpc>
                <a:spcPct val="115000"/>
              </a:lnSpc>
              <a:spcBef>
                <a:spcPts val="1200"/>
              </a:spcBef>
              <a:spcAft>
                <a:spcPts val="1200"/>
              </a:spcAft>
            </a:pPr>
            <a:r>
              <a:rPr lang="en-US" sz="4400" b="1" dirty="0">
                <a:solidFill>
                  <a:schemeClr val="accent1">
                    <a:lumMod val="50000"/>
                  </a:schemeClr>
                </a:solidFill>
                <a:ea typeface="Segoe UI Black" panose="020B0A02040204020203" pitchFamily="34" charset="0"/>
                <a:cs typeface="Segoe UI Semibold" panose="020B0702040204020203" pitchFamily="34" charset="0"/>
              </a:rPr>
              <a:t>Navigation</a:t>
            </a:r>
            <a:endParaRPr lang="en-US" sz="4400" dirty="0">
              <a:solidFill>
                <a:schemeClr val="accent1">
                  <a:lumMod val="50000"/>
                </a:schemeClr>
              </a:solidFill>
              <a:ea typeface="Segoe UI Black" panose="020B0A02040204020203" pitchFamily="34" charset="0"/>
              <a:cs typeface="Segoe UI Semibold" panose="020B0702040204020203" pitchFamily="34" charset="0"/>
            </a:endParaRPr>
          </a:p>
        </p:txBody>
      </p:sp>
      <p:sp>
        <p:nvSpPr>
          <p:cNvPr id="41" name="Rectangle 40">
            <a:extLst>
              <a:ext uri="{FF2B5EF4-FFF2-40B4-BE49-F238E27FC236}">
                <a16:creationId xmlns:a16="http://schemas.microsoft.com/office/drawing/2014/main" id="{E110CD53-916D-A546-9EF4-1549220FEF6F}"/>
              </a:ext>
            </a:extLst>
          </p:cNvPr>
          <p:cNvSpPr/>
          <p:nvPr/>
        </p:nvSpPr>
        <p:spPr>
          <a:xfrm>
            <a:off x="35927139" y="5479806"/>
            <a:ext cx="9089500" cy="825291"/>
          </a:xfrm>
          <a:prstGeom prst="rect">
            <a:avLst/>
          </a:prstGeom>
        </p:spPr>
        <p:txBody>
          <a:bodyPr wrap="square">
            <a:spAutoFit/>
          </a:bodyPr>
          <a:lstStyle/>
          <a:p>
            <a:pPr>
              <a:lnSpc>
                <a:spcPct val="115000"/>
              </a:lnSpc>
              <a:spcBef>
                <a:spcPts val="1200"/>
              </a:spcBef>
              <a:spcAft>
                <a:spcPts val="1200"/>
              </a:spcAft>
            </a:pPr>
            <a:r>
              <a:rPr lang="en-US" sz="4400" b="1" dirty="0">
                <a:solidFill>
                  <a:schemeClr val="accent1">
                    <a:lumMod val="50000"/>
                  </a:schemeClr>
                </a:solidFill>
                <a:latin typeface="Calibri" panose="020F0502020204030204" pitchFamily="34" charset="0"/>
                <a:ea typeface="Segoe UI Black" panose="020B0A02040204020203" pitchFamily="34" charset="0"/>
                <a:cs typeface="Calibri" panose="020F0502020204030204" pitchFamily="34" charset="0"/>
              </a:rPr>
              <a:t>Analytical Investigation</a:t>
            </a:r>
            <a:endParaRPr lang="en-US" sz="4400" dirty="0">
              <a:solidFill>
                <a:schemeClr val="accent1">
                  <a:lumMod val="50000"/>
                </a:schemeClr>
              </a:solidFill>
              <a:latin typeface="Calibri" panose="020F0502020204030204" pitchFamily="34" charset="0"/>
              <a:ea typeface="Segoe UI Black" panose="020B0A02040204020203" pitchFamily="34" charset="0"/>
              <a:cs typeface="Calibri" panose="020F0502020204030204" pitchFamily="34" charset="0"/>
            </a:endParaRPr>
          </a:p>
        </p:txBody>
      </p:sp>
      <p:sp>
        <p:nvSpPr>
          <p:cNvPr id="42" name="Rectangle 41">
            <a:extLst>
              <a:ext uri="{FF2B5EF4-FFF2-40B4-BE49-F238E27FC236}">
                <a16:creationId xmlns:a16="http://schemas.microsoft.com/office/drawing/2014/main" id="{AE6BF6BF-D537-BE43-9D47-371848215C07}"/>
              </a:ext>
            </a:extLst>
          </p:cNvPr>
          <p:cNvSpPr/>
          <p:nvPr/>
        </p:nvSpPr>
        <p:spPr>
          <a:xfrm>
            <a:off x="35927139" y="13502454"/>
            <a:ext cx="5580207" cy="825291"/>
          </a:xfrm>
          <a:prstGeom prst="rect">
            <a:avLst/>
          </a:prstGeom>
        </p:spPr>
        <p:txBody>
          <a:bodyPr wrap="square">
            <a:spAutoFit/>
          </a:bodyPr>
          <a:lstStyle/>
          <a:p>
            <a:pPr>
              <a:lnSpc>
                <a:spcPct val="115000"/>
              </a:lnSpc>
              <a:spcBef>
                <a:spcPts val="1200"/>
              </a:spcBef>
              <a:spcAft>
                <a:spcPts val="1200"/>
              </a:spcAft>
            </a:pPr>
            <a:r>
              <a:rPr lang="en-US" sz="4400" b="1" dirty="0">
                <a:solidFill>
                  <a:schemeClr val="accent1">
                    <a:lumMod val="50000"/>
                  </a:schemeClr>
                </a:solidFill>
                <a:latin typeface="Calibri" panose="020F0502020204030204" pitchFamily="34" charset="0"/>
                <a:ea typeface="Segoe UI Black" panose="020B0A02040204020203" pitchFamily="34" charset="0"/>
                <a:cs typeface="Calibri" panose="020F0502020204030204" pitchFamily="34" charset="0"/>
              </a:rPr>
              <a:t>Operations</a:t>
            </a:r>
            <a:endParaRPr lang="en-US" sz="4400" dirty="0">
              <a:solidFill>
                <a:schemeClr val="accent1">
                  <a:lumMod val="50000"/>
                </a:schemeClr>
              </a:solidFill>
              <a:latin typeface="Calibri" panose="020F0502020204030204" pitchFamily="34" charset="0"/>
              <a:ea typeface="Segoe UI Black" panose="020B0A02040204020203" pitchFamily="34" charset="0"/>
              <a:cs typeface="Calibri" panose="020F0502020204030204" pitchFamily="34" charset="0"/>
            </a:endParaRPr>
          </a:p>
        </p:txBody>
      </p:sp>
      <p:sp>
        <p:nvSpPr>
          <p:cNvPr id="83" name="Rectangle 82">
            <a:extLst>
              <a:ext uri="{FF2B5EF4-FFF2-40B4-BE49-F238E27FC236}">
                <a16:creationId xmlns:a16="http://schemas.microsoft.com/office/drawing/2014/main" id="{56ED8F78-ACA3-4ACE-B9F2-0B32304D2650}"/>
              </a:ext>
            </a:extLst>
          </p:cNvPr>
          <p:cNvSpPr/>
          <p:nvPr/>
        </p:nvSpPr>
        <p:spPr>
          <a:xfrm>
            <a:off x="23079646" y="16545767"/>
            <a:ext cx="5580207" cy="825291"/>
          </a:xfrm>
          <a:prstGeom prst="rect">
            <a:avLst/>
          </a:prstGeom>
        </p:spPr>
        <p:txBody>
          <a:bodyPr wrap="square">
            <a:spAutoFit/>
          </a:bodyPr>
          <a:lstStyle/>
          <a:p>
            <a:pPr algn="ctr">
              <a:lnSpc>
                <a:spcPct val="115000"/>
              </a:lnSpc>
              <a:spcBef>
                <a:spcPts val="1200"/>
              </a:spcBef>
              <a:spcAft>
                <a:spcPts val="1200"/>
              </a:spcAft>
            </a:pPr>
            <a:r>
              <a:rPr lang="en-US" sz="4400" b="1" dirty="0">
                <a:solidFill>
                  <a:schemeClr val="accent1">
                    <a:lumMod val="50000"/>
                  </a:schemeClr>
                </a:solidFill>
                <a:ea typeface="Segoe UI Black" panose="020B0A02040204020203" pitchFamily="34" charset="0"/>
                <a:cs typeface="Segoe UI Semibold" panose="020B0702040204020203" pitchFamily="34" charset="0"/>
              </a:rPr>
              <a:t>Locomotion</a:t>
            </a:r>
            <a:endParaRPr lang="en-US" sz="4400" dirty="0">
              <a:solidFill>
                <a:schemeClr val="accent1">
                  <a:lumMod val="50000"/>
                </a:schemeClr>
              </a:solidFill>
              <a:ea typeface="Segoe UI Black" panose="020B0A02040204020203" pitchFamily="34" charset="0"/>
              <a:cs typeface="Segoe UI Semibold" panose="020B0702040204020203" pitchFamily="34" charset="0"/>
            </a:endParaRPr>
          </a:p>
        </p:txBody>
      </p:sp>
      <p:pic>
        <p:nvPicPr>
          <p:cNvPr id="17" name="Picture 16" descr="A picture containing table, indoor, building, wooden&#10;&#10;Description automatically generated">
            <a:extLst>
              <a:ext uri="{FF2B5EF4-FFF2-40B4-BE49-F238E27FC236}">
                <a16:creationId xmlns:a16="http://schemas.microsoft.com/office/drawing/2014/main" id="{1D843221-466A-034C-9444-F29E48CFB837}"/>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35969653" y="9829643"/>
            <a:ext cx="6092748" cy="3455754"/>
          </a:xfrm>
          <a:prstGeom prst="rect">
            <a:avLst/>
          </a:prstGeom>
        </p:spPr>
      </p:pic>
      <p:sp>
        <p:nvSpPr>
          <p:cNvPr id="33" name="Rectangle 32">
            <a:extLst>
              <a:ext uri="{FF2B5EF4-FFF2-40B4-BE49-F238E27FC236}">
                <a16:creationId xmlns:a16="http://schemas.microsoft.com/office/drawing/2014/main" id="{B72E42B3-78E3-0443-8D3A-B47FDC6330B8}"/>
              </a:ext>
            </a:extLst>
          </p:cNvPr>
          <p:cNvSpPr/>
          <p:nvPr/>
        </p:nvSpPr>
        <p:spPr>
          <a:xfrm>
            <a:off x="48247357" y="24618432"/>
            <a:ext cx="2929585" cy="923330"/>
          </a:xfrm>
          <a:prstGeom prst="rect">
            <a:avLst/>
          </a:prstGeom>
        </p:spPr>
        <p:txBody>
          <a:bodyPr wrap="none">
            <a:spAutoFit/>
          </a:bodyPr>
          <a:lstStyle/>
          <a:p>
            <a:pPr algn="r"/>
            <a:r>
              <a:rPr lang="en-US" alt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Presenter</a:t>
            </a:r>
          </a:p>
          <a:p>
            <a:pPr algn="r"/>
            <a:r>
              <a:rPr lang="en-US" dirty="0">
                <a:latin typeface="Calibri" panose="020F0502020204030204" pitchFamily="34" charset="0"/>
                <a:cs typeface="Calibri" panose="020F0502020204030204" pitchFamily="34" charset="0"/>
              </a:rPr>
              <a:t>Samantha Glassner </a:t>
            </a:r>
          </a:p>
          <a:p>
            <a:pPr algn="r"/>
            <a:r>
              <a:rPr lang="en-US" dirty="0"/>
              <a:t>glassner.s@northeastern.edu</a:t>
            </a:r>
          </a:p>
        </p:txBody>
      </p:sp>
      <p:cxnSp>
        <p:nvCxnSpPr>
          <p:cNvPr id="58" name="Straight Connector 57">
            <a:extLst>
              <a:ext uri="{FF2B5EF4-FFF2-40B4-BE49-F238E27FC236}">
                <a16:creationId xmlns:a16="http://schemas.microsoft.com/office/drawing/2014/main" id="{3D8C3720-EF13-884C-81FE-6DCC56ABA10C}"/>
              </a:ext>
            </a:extLst>
          </p:cNvPr>
          <p:cNvCxnSpPr>
            <a:cxnSpLocks/>
          </p:cNvCxnSpPr>
          <p:nvPr/>
        </p:nvCxnSpPr>
        <p:spPr>
          <a:xfrm flipV="1">
            <a:off x="35570160" y="37718"/>
            <a:ext cx="0" cy="25474286"/>
          </a:xfrm>
          <a:prstGeom prst="line">
            <a:avLst/>
          </a:prstGeom>
          <a:ln w="22225">
            <a:solidFill>
              <a:schemeClr val="tx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51593EF-5D4E-A340-B4EC-3A2B346192EE}"/>
              </a:ext>
            </a:extLst>
          </p:cNvPr>
          <p:cNvCxnSpPr>
            <a:cxnSpLocks/>
          </p:cNvCxnSpPr>
          <p:nvPr/>
        </p:nvCxnSpPr>
        <p:spPr>
          <a:xfrm flipV="1">
            <a:off x="35570160" y="243833"/>
            <a:ext cx="0" cy="25603200"/>
          </a:xfrm>
          <a:prstGeom prst="line">
            <a:avLst/>
          </a:prstGeom>
          <a:ln w="22225">
            <a:solidFill>
              <a:schemeClr val="tx1">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B1C1612-2C29-CF4F-A901-7A5BADDDB115}"/>
              </a:ext>
            </a:extLst>
          </p:cNvPr>
          <p:cNvCxnSpPr>
            <a:cxnSpLocks/>
          </p:cNvCxnSpPr>
          <p:nvPr/>
        </p:nvCxnSpPr>
        <p:spPr>
          <a:xfrm>
            <a:off x="35570160" y="13509939"/>
            <a:ext cx="15812946" cy="0"/>
          </a:xfrm>
          <a:prstGeom prst="line">
            <a:avLst/>
          </a:prstGeom>
          <a:ln w="22225">
            <a:solidFill>
              <a:schemeClr val="tx1">
                <a:alpha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4" name="Audio 63">
            <a:hlinkClick r:id="" action="ppaction://media"/>
            <a:extLst>
              <a:ext uri="{FF2B5EF4-FFF2-40B4-BE49-F238E27FC236}">
                <a16:creationId xmlns:a16="http://schemas.microsoft.com/office/drawing/2014/main" id="{2BFBA96A-C728-A546-8AC1-8385F3C5CC34}"/>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50241200" y="24638000"/>
            <a:ext cx="812800" cy="812800"/>
          </a:xfrm>
          <a:prstGeom prst="rect">
            <a:avLst/>
          </a:prstGeom>
        </p:spPr>
      </p:pic>
    </p:spTree>
    <p:extLst>
      <p:ext uri="{BB962C8B-B14F-4D97-AF65-F5344CB8AC3E}">
        <p14:creationId xmlns:p14="http://schemas.microsoft.com/office/powerpoint/2010/main" val="3238929059"/>
      </p:ext>
    </p:extLst>
  </p:cSld>
  <p:clrMapOvr>
    <a:masterClrMapping/>
  </p:clrMapOvr>
  <mc:AlternateContent xmlns:mc="http://schemas.openxmlformats.org/markup-compatibility/2006" xmlns:p14="http://schemas.microsoft.com/office/powerpoint/2010/main">
    <mc:Choice Requires="p14">
      <p:transition spd="slow" p14:dur="2000" advTm="279863"/>
    </mc:Choice>
    <mc:Fallback xmlns="">
      <p:transition spd="slow" advTm="2798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380694e-df13-4765-9f36-450494b12df9">
      <UserInfo>
        <DisplayName>Minus, Marilyn</DisplayName>
        <AccountId>21</AccountId>
        <AccountType/>
      </UserInfo>
      <UserInfo>
        <DisplayName>William Spencer</DisplayName>
        <AccountId>12</AccountId>
        <AccountType/>
      </UserInfo>
      <UserInfo>
        <DisplayName>Lamia Farah</DisplayName>
        <AccountId>13</AccountId>
        <AccountType/>
      </UserInfo>
      <UserInfo>
        <DisplayName>Daniel Fisher</DisplayName>
        <AccountId>18</AccountId>
        <AccountType/>
      </UserInfo>
      <UserInfo>
        <DisplayName>Erica Traini</DisplayName>
        <AccountId>6</AccountId>
        <AccountType/>
      </UserInfo>
      <UserInfo>
        <DisplayName>Samantha Glassner</DisplayName>
        <AccountId>14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6936867FB4BD4CBBB1D9655E335B32" ma:contentTypeVersion="6" ma:contentTypeDescription="Create a new document." ma:contentTypeScope="" ma:versionID="233c81a0ed0fd75d8f4a2d0cd646a771">
  <xsd:schema xmlns:xsd="http://www.w3.org/2001/XMLSchema" xmlns:xs="http://www.w3.org/2001/XMLSchema" xmlns:p="http://schemas.microsoft.com/office/2006/metadata/properties" xmlns:ns2="251e4a2b-1a33-4513-9017-f0bb34cca31e" xmlns:ns3="8380694e-df13-4765-9f36-450494b12df9" targetNamespace="http://schemas.microsoft.com/office/2006/metadata/properties" ma:root="true" ma:fieldsID="b76b26e49ebb55e5f8e1ade28ca5a610" ns2:_="" ns3:_="">
    <xsd:import namespace="251e4a2b-1a33-4513-9017-f0bb34cca31e"/>
    <xsd:import namespace="8380694e-df13-4765-9f36-450494b12d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1e4a2b-1a33-4513-9017-f0bb34cca3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80694e-df13-4765-9f36-450494b12d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693DE0-2DD0-4F0E-8C9C-51777AC665EA}">
  <ds:schemaRefs>
    <ds:schemaRef ds:uri="251e4a2b-1a33-4513-9017-f0bb34cca31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380694e-df13-4765-9f36-450494b12df9"/>
  </ds:schemaRefs>
</ds:datastoreItem>
</file>

<file path=customXml/itemProps2.xml><?xml version="1.0" encoding="utf-8"?>
<ds:datastoreItem xmlns:ds="http://schemas.openxmlformats.org/officeDocument/2006/customXml" ds:itemID="{61DEA53D-34FB-4313-8181-0730B2E9F6F8}">
  <ds:schemaRefs>
    <ds:schemaRef ds:uri="http://schemas.microsoft.com/sharepoint/v3/contenttype/forms"/>
  </ds:schemaRefs>
</ds:datastoreItem>
</file>

<file path=customXml/itemProps3.xml><?xml version="1.0" encoding="utf-8"?>
<ds:datastoreItem xmlns:ds="http://schemas.openxmlformats.org/officeDocument/2006/customXml" ds:itemID="{5502226A-226A-4C04-8783-5899B5440D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1e4a2b-1a33-4513-9017-f0bb34cca31e"/>
    <ds:schemaRef ds:uri="8380694e-df13-4765-9f36-450494b12d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492</TotalTime>
  <Words>1780</Words>
  <Application>Microsoft Macintosh PowerPoint</Application>
  <PresentationFormat>Custom</PresentationFormat>
  <Paragraphs>45</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Glassner</dc:creator>
  <cp:lastModifiedBy>Glassner, Samantha</cp:lastModifiedBy>
  <cp:revision>15</cp:revision>
  <dcterms:created xsi:type="dcterms:W3CDTF">2020-08-29T17:55:40Z</dcterms:created>
  <dcterms:modified xsi:type="dcterms:W3CDTF">2020-09-23T19:00:34Z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0x010100896936867FB4BD4CBBB1D9655E335B32</vt:lpwstr>
  </property>
</Properties>
</file>